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9" r:id="rId1"/>
  </p:sldMasterIdLst>
  <p:notesMasterIdLst>
    <p:notesMasterId r:id="rId48"/>
  </p:notesMasterIdLst>
  <p:sldIdLst>
    <p:sldId id="256" r:id="rId2"/>
    <p:sldId id="257" r:id="rId3"/>
    <p:sldId id="258" r:id="rId4"/>
    <p:sldId id="261" r:id="rId5"/>
    <p:sldId id="262" r:id="rId6"/>
    <p:sldId id="300" r:id="rId7"/>
    <p:sldId id="260" r:id="rId8"/>
    <p:sldId id="270" r:id="rId9"/>
    <p:sldId id="279" r:id="rId10"/>
    <p:sldId id="280" r:id="rId11"/>
    <p:sldId id="281" r:id="rId12"/>
    <p:sldId id="282" r:id="rId13"/>
    <p:sldId id="301" r:id="rId14"/>
    <p:sldId id="283" r:id="rId15"/>
    <p:sldId id="306" r:id="rId16"/>
    <p:sldId id="264" r:id="rId17"/>
    <p:sldId id="267" r:id="rId18"/>
    <p:sldId id="278" r:id="rId19"/>
    <p:sldId id="268" r:id="rId20"/>
    <p:sldId id="269" r:id="rId21"/>
    <p:sldId id="265" r:id="rId22"/>
    <p:sldId id="263" r:id="rId23"/>
    <p:sldId id="286" r:id="rId24"/>
    <p:sldId id="272" r:id="rId25"/>
    <p:sldId id="273" r:id="rId26"/>
    <p:sldId id="274" r:id="rId27"/>
    <p:sldId id="275" r:id="rId28"/>
    <p:sldId id="302" r:id="rId29"/>
    <p:sldId id="303" r:id="rId30"/>
    <p:sldId id="304" r:id="rId31"/>
    <p:sldId id="276" r:id="rId32"/>
    <p:sldId id="277" r:id="rId33"/>
    <p:sldId id="291" r:id="rId34"/>
    <p:sldId id="298" r:id="rId35"/>
    <p:sldId id="295" r:id="rId36"/>
    <p:sldId id="297" r:id="rId37"/>
    <p:sldId id="299" r:id="rId38"/>
    <p:sldId id="307" r:id="rId39"/>
    <p:sldId id="311" r:id="rId40"/>
    <p:sldId id="292" r:id="rId41"/>
    <p:sldId id="293" r:id="rId42"/>
    <p:sldId id="308" r:id="rId43"/>
    <p:sldId id="290" r:id="rId44"/>
    <p:sldId id="287" r:id="rId45"/>
    <p:sldId id="288" r:id="rId46"/>
    <p:sldId id="310"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4" autoAdjust="0"/>
    <p:restoredTop sz="89950" autoAdjust="0"/>
  </p:normalViewPr>
  <p:slideViewPr>
    <p:cSldViewPr snapToGrid="0">
      <p:cViewPr varScale="1">
        <p:scale>
          <a:sx n="68" d="100"/>
          <a:sy n="68" d="100"/>
        </p:scale>
        <p:origin x="90" y="240"/>
      </p:cViewPr>
      <p:guideLst/>
    </p:cSldViewPr>
  </p:slideViewPr>
  <p:outlineViewPr>
    <p:cViewPr>
      <p:scale>
        <a:sx n="33" d="100"/>
        <a:sy n="33" d="100"/>
      </p:scale>
      <p:origin x="0" y="-40531"/>
    </p:cViewPr>
  </p:outlineViewPr>
  <p:notesTextViewPr>
    <p:cViewPr>
      <p:scale>
        <a:sx n="3" d="2"/>
        <a:sy n="3" d="2"/>
      </p:scale>
      <p:origin x="0" y="0"/>
    </p:cViewPr>
  </p:notesTextViewPr>
  <p:sorterViewPr>
    <p:cViewPr varScale="1">
      <p:scale>
        <a:sx n="100" d="100"/>
        <a:sy n="100" d="100"/>
      </p:scale>
      <p:origin x="0" y="-855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eal, Rosanne@POST" userId="5b66ce7e-8e9c-46af-aea9-39eabc7bb25d" providerId="ADAL" clId="{41DC7FD9-310E-44E5-B923-59752D8072A5}"/>
    <pc:docChg chg="custSel addSld modSld">
      <pc:chgData name="Richeal, Rosanne@POST" userId="5b66ce7e-8e9c-46af-aea9-39eabc7bb25d" providerId="ADAL" clId="{41DC7FD9-310E-44E5-B923-59752D8072A5}" dt="2019-01-09T15:59:18.483" v="603" actId="1076"/>
      <pc:docMkLst>
        <pc:docMk/>
      </pc:docMkLst>
      <pc:sldChg chg="addSp modSp">
        <pc:chgData name="Richeal, Rosanne@POST" userId="5b66ce7e-8e9c-46af-aea9-39eabc7bb25d" providerId="ADAL" clId="{41DC7FD9-310E-44E5-B923-59752D8072A5}" dt="2019-01-09T15:36:26.151" v="233" actId="13822"/>
        <pc:sldMkLst>
          <pc:docMk/>
          <pc:sldMk cId="457270734" sldId="260"/>
        </pc:sldMkLst>
        <pc:spChg chg="mod">
          <ac:chgData name="Richeal, Rosanne@POST" userId="5b66ce7e-8e9c-46af-aea9-39eabc7bb25d" providerId="ADAL" clId="{41DC7FD9-310E-44E5-B923-59752D8072A5}" dt="2019-01-09T15:35:16.060" v="230" actId="1076"/>
          <ac:spMkLst>
            <pc:docMk/>
            <pc:sldMk cId="457270734" sldId="260"/>
            <ac:spMk id="7" creationId="{78210F1E-4B47-49D9-BD0F-FC5F6A9D3FB8}"/>
          </ac:spMkLst>
        </pc:spChg>
        <pc:cxnChg chg="add mod">
          <ac:chgData name="Richeal, Rosanne@POST" userId="5b66ce7e-8e9c-46af-aea9-39eabc7bb25d" providerId="ADAL" clId="{41DC7FD9-310E-44E5-B923-59752D8072A5}" dt="2019-01-09T15:36:26.151" v="233" actId="13822"/>
          <ac:cxnSpMkLst>
            <pc:docMk/>
            <pc:sldMk cId="457270734" sldId="260"/>
            <ac:cxnSpMk id="9" creationId="{C8AFA5D3-6396-4F17-B395-89101269C4D6}"/>
          </ac:cxnSpMkLst>
        </pc:cxnChg>
      </pc:sldChg>
      <pc:sldChg chg="modSp">
        <pc:chgData name="Richeal, Rosanne@POST" userId="5b66ce7e-8e9c-46af-aea9-39eabc7bb25d" providerId="ADAL" clId="{41DC7FD9-310E-44E5-B923-59752D8072A5}" dt="2019-01-09T15:37:04.558" v="248" actId="1076"/>
        <pc:sldMkLst>
          <pc:docMk/>
          <pc:sldMk cId="523926797" sldId="270"/>
        </pc:sldMkLst>
        <pc:spChg chg="mod">
          <ac:chgData name="Richeal, Rosanne@POST" userId="5b66ce7e-8e9c-46af-aea9-39eabc7bb25d" providerId="ADAL" clId="{41DC7FD9-310E-44E5-B923-59752D8072A5}" dt="2019-01-09T15:37:04.558" v="248" actId="1076"/>
          <ac:spMkLst>
            <pc:docMk/>
            <pc:sldMk cId="523926797" sldId="270"/>
            <ac:spMk id="2" creationId="{2AD64122-1D31-4B3A-A27A-3351DF532225}"/>
          </ac:spMkLst>
        </pc:spChg>
      </pc:sldChg>
      <pc:sldChg chg="modSp">
        <pc:chgData name="Richeal, Rosanne@POST" userId="5b66ce7e-8e9c-46af-aea9-39eabc7bb25d" providerId="ADAL" clId="{41DC7FD9-310E-44E5-B923-59752D8072A5}" dt="2019-01-09T15:34:46.733" v="229" actId="1076"/>
        <pc:sldMkLst>
          <pc:docMk/>
          <pc:sldMk cId="4060479198" sldId="273"/>
        </pc:sldMkLst>
        <pc:spChg chg="mod">
          <ac:chgData name="Richeal, Rosanne@POST" userId="5b66ce7e-8e9c-46af-aea9-39eabc7bb25d" providerId="ADAL" clId="{41DC7FD9-310E-44E5-B923-59752D8072A5}" dt="2019-01-09T15:34:46.733" v="229" actId="1076"/>
          <ac:spMkLst>
            <pc:docMk/>
            <pc:sldMk cId="4060479198" sldId="273"/>
            <ac:spMk id="2" creationId="{B1CE4E73-91AA-4E24-BE70-2FFBE00DF18B}"/>
          </ac:spMkLst>
        </pc:spChg>
      </pc:sldChg>
      <pc:sldChg chg="modSp">
        <pc:chgData name="Richeal, Rosanne@POST" userId="5b66ce7e-8e9c-46af-aea9-39eabc7bb25d" providerId="ADAL" clId="{41DC7FD9-310E-44E5-B923-59752D8072A5}" dt="2019-01-09T15:49:45.794" v="361" actId="1076"/>
        <pc:sldMkLst>
          <pc:docMk/>
          <pc:sldMk cId="2053361113" sldId="277"/>
        </pc:sldMkLst>
        <pc:spChg chg="mod">
          <ac:chgData name="Richeal, Rosanne@POST" userId="5b66ce7e-8e9c-46af-aea9-39eabc7bb25d" providerId="ADAL" clId="{41DC7FD9-310E-44E5-B923-59752D8072A5}" dt="2019-01-09T15:49:45.794" v="361" actId="1076"/>
          <ac:spMkLst>
            <pc:docMk/>
            <pc:sldMk cId="2053361113" sldId="277"/>
            <ac:spMk id="2" creationId="{B1CE4E73-91AA-4E24-BE70-2FFBE00DF18B}"/>
          </ac:spMkLst>
        </pc:spChg>
        <pc:spChg chg="mod">
          <ac:chgData name="Richeal, Rosanne@POST" userId="5b66ce7e-8e9c-46af-aea9-39eabc7bb25d" providerId="ADAL" clId="{41DC7FD9-310E-44E5-B923-59752D8072A5}" dt="2019-01-09T15:23:20.670" v="0" actId="1076"/>
          <ac:spMkLst>
            <pc:docMk/>
            <pc:sldMk cId="2053361113" sldId="277"/>
            <ac:spMk id="68" creationId="{6266EC84-7B04-452B-92B5-E131D220FEEF}"/>
          </ac:spMkLst>
        </pc:spChg>
      </pc:sldChg>
      <pc:sldChg chg="addSp modSp">
        <pc:chgData name="Richeal, Rosanne@POST" userId="5b66ce7e-8e9c-46af-aea9-39eabc7bb25d" providerId="ADAL" clId="{41DC7FD9-310E-44E5-B923-59752D8072A5}" dt="2019-01-09T15:55:00.340" v="390" actId="6549"/>
        <pc:sldMkLst>
          <pc:docMk/>
          <pc:sldMk cId="3555001393" sldId="290"/>
        </pc:sldMkLst>
        <pc:spChg chg="mod">
          <ac:chgData name="Richeal, Rosanne@POST" userId="5b66ce7e-8e9c-46af-aea9-39eabc7bb25d" providerId="ADAL" clId="{41DC7FD9-310E-44E5-B923-59752D8072A5}" dt="2019-01-09T15:54:53.258" v="380" actId="20577"/>
          <ac:spMkLst>
            <pc:docMk/>
            <pc:sldMk cId="3555001393" sldId="290"/>
            <ac:spMk id="2" creationId="{29A822CE-89E4-4064-8E66-1AF6B65149AC}"/>
          </ac:spMkLst>
        </pc:spChg>
        <pc:spChg chg="add mod">
          <ac:chgData name="Richeal, Rosanne@POST" userId="5b66ce7e-8e9c-46af-aea9-39eabc7bb25d" providerId="ADAL" clId="{41DC7FD9-310E-44E5-B923-59752D8072A5}" dt="2019-01-09T15:55:00.340" v="390" actId="6549"/>
          <ac:spMkLst>
            <pc:docMk/>
            <pc:sldMk cId="3555001393" sldId="290"/>
            <ac:spMk id="3" creationId="{DBAA1A7C-1FBC-4139-BADF-0A6A21ABE139}"/>
          </ac:spMkLst>
        </pc:spChg>
        <pc:spChg chg="mod">
          <ac:chgData name="Richeal, Rosanne@POST" userId="5b66ce7e-8e9c-46af-aea9-39eabc7bb25d" providerId="ADAL" clId="{41DC7FD9-310E-44E5-B923-59752D8072A5}" dt="2019-01-09T15:28:57.363" v="155" actId="1076"/>
          <ac:spMkLst>
            <pc:docMk/>
            <pc:sldMk cId="3555001393" sldId="290"/>
            <ac:spMk id="4" creationId="{5131CCC7-B82C-467D-9507-6FF40434AA07}"/>
          </ac:spMkLst>
        </pc:spChg>
        <pc:spChg chg="add mod">
          <ac:chgData name="Richeal, Rosanne@POST" userId="5b66ce7e-8e9c-46af-aea9-39eabc7bb25d" providerId="ADAL" clId="{41DC7FD9-310E-44E5-B923-59752D8072A5}" dt="2019-01-09T15:32:57.297" v="209" actId="14100"/>
          <ac:spMkLst>
            <pc:docMk/>
            <pc:sldMk cId="3555001393" sldId="290"/>
            <ac:spMk id="6" creationId="{DAD0E424-7ADA-4424-83CB-AC44F12DB1CA}"/>
          </ac:spMkLst>
        </pc:spChg>
      </pc:sldChg>
      <pc:sldChg chg="addSp modSp">
        <pc:chgData name="Richeal, Rosanne@POST" userId="5b66ce7e-8e9c-46af-aea9-39eabc7bb25d" providerId="ADAL" clId="{41DC7FD9-310E-44E5-B923-59752D8072A5}" dt="2019-01-09T15:27:25.417" v="153" actId="20577"/>
        <pc:sldMkLst>
          <pc:docMk/>
          <pc:sldMk cId="3677067319" sldId="297"/>
        </pc:sldMkLst>
        <pc:spChg chg="mod">
          <ac:chgData name="Richeal, Rosanne@POST" userId="5b66ce7e-8e9c-46af-aea9-39eabc7bb25d" providerId="ADAL" clId="{41DC7FD9-310E-44E5-B923-59752D8072A5}" dt="2019-01-09T15:24:39.309" v="24" actId="313"/>
          <ac:spMkLst>
            <pc:docMk/>
            <pc:sldMk cId="3677067319" sldId="297"/>
            <ac:spMk id="2" creationId="{05F4D2D8-1EFB-44A1-9F56-638A0038CAF0}"/>
          </ac:spMkLst>
        </pc:spChg>
        <pc:spChg chg="add mod">
          <ac:chgData name="Richeal, Rosanne@POST" userId="5b66ce7e-8e9c-46af-aea9-39eabc7bb25d" providerId="ADAL" clId="{41DC7FD9-310E-44E5-B923-59752D8072A5}" dt="2019-01-09T15:27:25.417" v="153" actId="20577"/>
          <ac:spMkLst>
            <pc:docMk/>
            <pc:sldMk cId="3677067319" sldId="297"/>
            <ac:spMk id="4" creationId="{764B54E8-A987-4E37-AA8B-977E9CF3A080}"/>
          </ac:spMkLst>
        </pc:spChg>
        <pc:spChg chg="add mod">
          <ac:chgData name="Richeal, Rosanne@POST" userId="5b66ce7e-8e9c-46af-aea9-39eabc7bb25d" providerId="ADAL" clId="{41DC7FD9-310E-44E5-B923-59752D8072A5}" dt="2019-01-09T15:27:01.440" v="145" actId="688"/>
          <ac:spMkLst>
            <pc:docMk/>
            <pc:sldMk cId="3677067319" sldId="297"/>
            <ac:spMk id="9" creationId="{F15CD031-D9B3-4B50-AE37-0D57BB01A0F3}"/>
          </ac:spMkLst>
        </pc:spChg>
      </pc:sldChg>
      <pc:sldChg chg="modSp">
        <pc:chgData name="Richeal, Rosanne@POST" userId="5b66ce7e-8e9c-46af-aea9-39eabc7bb25d" providerId="ADAL" clId="{41DC7FD9-310E-44E5-B923-59752D8072A5}" dt="2019-01-09T15:50:39.058" v="362" actId="1076"/>
        <pc:sldMkLst>
          <pc:docMk/>
          <pc:sldMk cId="2610502627" sldId="304"/>
        </pc:sldMkLst>
        <pc:spChg chg="mod">
          <ac:chgData name="Richeal, Rosanne@POST" userId="5b66ce7e-8e9c-46af-aea9-39eabc7bb25d" providerId="ADAL" clId="{41DC7FD9-310E-44E5-B923-59752D8072A5}" dt="2019-01-09T15:50:39.058" v="362" actId="1076"/>
          <ac:spMkLst>
            <pc:docMk/>
            <pc:sldMk cId="2610502627" sldId="304"/>
            <ac:spMk id="2" creationId="{9F319752-0957-4E01-ACF8-8ADABDEFCDD1}"/>
          </ac:spMkLst>
        </pc:spChg>
        <pc:spChg chg="mod">
          <ac:chgData name="Richeal, Rosanne@POST" userId="5b66ce7e-8e9c-46af-aea9-39eabc7bb25d" providerId="ADAL" clId="{41DC7FD9-310E-44E5-B923-59752D8072A5}" dt="2019-01-09T15:40:09.270" v="249" actId="115"/>
          <ac:spMkLst>
            <pc:docMk/>
            <pc:sldMk cId="2610502627" sldId="304"/>
            <ac:spMk id="10" creationId="{48D54AF2-34E4-4B8B-83DB-C841BABE72F5}"/>
          </ac:spMkLst>
        </pc:spChg>
      </pc:sldChg>
      <pc:sldChg chg="modSp">
        <pc:chgData name="Richeal, Rosanne@POST" userId="5b66ce7e-8e9c-46af-aea9-39eabc7bb25d" providerId="ADAL" clId="{41DC7FD9-310E-44E5-B923-59752D8072A5}" dt="2019-01-09T15:54:04.930" v="363" actId="1076"/>
        <pc:sldMkLst>
          <pc:docMk/>
          <pc:sldMk cId="634424993" sldId="308"/>
        </pc:sldMkLst>
        <pc:spChg chg="mod">
          <ac:chgData name="Richeal, Rosanne@POST" userId="5b66ce7e-8e9c-46af-aea9-39eabc7bb25d" providerId="ADAL" clId="{41DC7FD9-310E-44E5-B923-59752D8072A5}" dt="2019-01-09T15:54:04.930" v="363" actId="1076"/>
          <ac:spMkLst>
            <pc:docMk/>
            <pc:sldMk cId="634424993" sldId="308"/>
            <ac:spMk id="7" creationId="{36F0D495-7F4B-4BCA-BC13-48DEDE72ACE8}"/>
          </ac:spMkLst>
        </pc:spChg>
      </pc:sldChg>
      <pc:sldChg chg="addSp delSp modSp add">
        <pc:chgData name="Richeal, Rosanne@POST" userId="5b66ce7e-8e9c-46af-aea9-39eabc7bb25d" providerId="ADAL" clId="{41DC7FD9-310E-44E5-B923-59752D8072A5}" dt="2019-01-09T15:59:18.483" v="603" actId="1076"/>
        <pc:sldMkLst>
          <pc:docMk/>
          <pc:sldMk cId="1897518385" sldId="311"/>
        </pc:sldMkLst>
        <pc:spChg chg="del">
          <ac:chgData name="Richeal, Rosanne@POST" userId="5b66ce7e-8e9c-46af-aea9-39eabc7bb25d" providerId="ADAL" clId="{41DC7FD9-310E-44E5-B923-59752D8072A5}" dt="2019-01-09T15:58:41.293" v="590" actId="1076"/>
          <ac:spMkLst>
            <pc:docMk/>
            <pc:sldMk cId="1897518385" sldId="311"/>
            <ac:spMk id="8" creationId="{91C92DA0-2C2B-4B6D-8BED-959A9E9262E0}"/>
          </ac:spMkLst>
        </pc:spChg>
        <pc:spChg chg="mod">
          <ac:chgData name="Richeal, Rosanne@POST" userId="5b66ce7e-8e9c-46af-aea9-39eabc7bb25d" providerId="ADAL" clId="{41DC7FD9-310E-44E5-B923-59752D8072A5}" dt="2019-01-09T15:59:00.247" v="596" actId="1076"/>
          <ac:spMkLst>
            <pc:docMk/>
            <pc:sldMk cId="1897518385" sldId="311"/>
            <ac:spMk id="10" creationId="{17CCF616-44E2-4725-98B6-788D389E15BE}"/>
          </ac:spMkLst>
        </pc:spChg>
        <pc:spChg chg="mod">
          <ac:chgData name="Richeal, Rosanne@POST" userId="5b66ce7e-8e9c-46af-aea9-39eabc7bb25d" providerId="ADAL" clId="{41DC7FD9-310E-44E5-B923-59752D8072A5}" dt="2019-01-09T15:59:18.483" v="603" actId="1076"/>
          <ac:spMkLst>
            <pc:docMk/>
            <pc:sldMk cId="1897518385" sldId="311"/>
            <ac:spMk id="11" creationId="{EE692851-492C-450C-B8FE-BA177B02E762}"/>
          </ac:spMkLst>
        </pc:spChg>
        <pc:spChg chg="del">
          <ac:chgData name="Richeal, Rosanne@POST" userId="5b66ce7e-8e9c-46af-aea9-39eabc7bb25d" providerId="ADAL" clId="{41DC7FD9-310E-44E5-B923-59752D8072A5}" dt="2019-01-09T15:57:09.140" v="396" actId="1076"/>
          <ac:spMkLst>
            <pc:docMk/>
            <pc:sldMk cId="1897518385" sldId="311"/>
            <ac:spMk id="12" creationId="{575DCDD6-470A-40C1-BFE0-904A8DCE2F32}"/>
          </ac:spMkLst>
        </pc:spChg>
        <pc:spChg chg="del">
          <ac:chgData name="Richeal, Rosanne@POST" userId="5b66ce7e-8e9c-46af-aea9-39eabc7bb25d" providerId="ADAL" clId="{41DC7FD9-310E-44E5-B923-59752D8072A5}" dt="2019-01-09T15:56:34.698" v="393" actId="1076"/>
          <ac:spMkLst>
            <pc:docMk/>
            <pc:sldMk cId="1897518385" sldId="311"/>
            <ac:spMk id="13" creationId="{5AF3314D-B797-4F00-8C40-5D3014A52F35}"/>
          </ac:spMkLst>
        </pc:spChg>
        <pc:picChg chg="add mod ord">
          <ac:chgData name="Richeal, Rosanne@POST" userId="5b66ce7e-8e9c-46af-aea9-39eabc7bb25d" providerId="ADAL" clId="{41DC7FD9-310E-44E5-B923-59752D8072A5}" dt="2019-01-09T15:59:16.954" v="602" actId="1076"/>
          <ac:picMkLst>
            <pc:docMk/>
            <pc:sldMk cId="1897518385" sldId="311"/>
            <ac:picMk id="2" creationId="{9E024EE0-5DF2-42A8-8109-1E81CF16B4FD}"/>
          </ac:picMkLst>
        </pc:picChg>
        <pc:picChg chg="del">
          <ac:chgData name="Richeal, Rosanne@POST" userId="5b66ce7e-8e9c-46af-aea9-39eabc7bb25d" providerId="ADAL" clId="{41DC7FD9-310E-44E5-B923-59752D8072A5}" dt="2019-01-09T15:56:30.079" v="392" actId="1076"/>
          <ac:picMkLst>
            <pc:docMk/>
            <pc:sldMk cId="1897518385" sldId="311"/>
            <ac:picMk id="9" creationId="{D06F65F7-1AAB-4D3B-990A-95D639B751B3}"/>
          </ac:picMkLst>
        </pc:picChg>
      </pc:sldChg>
    </pc:docChg>
  </pc:docChgLst>
  <pc:docChgLst>
    <pc:chgData name="Richeal, Rosanne@POST" userId="5b66ce7e-8e9c-46af-aea9-39eabc7bb25d" providerId="ADAL" clId="{14CBED31-ACDE-46ED-955B-F8CEC5769B46}"/>
    <pc:docChg chg="custSel modSld">
      <pc:chgData name="Richeal, Rosanne@POST" userId="5b66ce7e-8e9c-46af-aea9-39eabc7bb25d" providerId="ADAL" clId="{14CBED31-ACDE-46ED-955B-F8CEC5769B46}" dt="2019-01-10T19:34:03.070" v="91" actId="6549"/>
      <pc:docMkLst>
        <pc:docMk/>
      </pc:docMkLst>
      <pc:sldChg chg="delSp">
        <pc:chgData name="Richeal, Rosanne@POST" userId="5b66ce7e-8e9c-46af-aea9-39eabc7bb25d" providerId="ADAL" clId="{14CBED31-ACDE-46ED-955B-F8CEC5769B46}" dt="2019-01-10T19:32:26.865" v="0"/>
        <pc:sldMkLst>
          <pc:docMk/>
          <pc:sldMk cId="3163088935" sldId="302"/>
        </pc:sldMkLst>
        <pc:spChg chg="del">
          <ac:chgData name="Richeal, Rosanne@POST" userId="5b66ce7e-8e9c-46af-aea9-39eabc7bb25d" providerId="ADAL" clId="{14CBED31-ACDE-46ED-955B-F8CEC5769B46}" dt="2019-01-10T19:32:26.865" v="0"/>
          <ac:spMkLst>
            <pc:docMk/>
            <pc:sldMk cId="3163088935" sldId="302"/>
            <ac:spMk id="5" creationId="{A5FBAFCB-8603-41EC-9556-01DC45762946}"/>
          </ac:spMkLst>
        </pc:spChg>
      </pc:sldChg>
      <pc:sldChg chg="modSp">
        <pc:chgData name="Richeal, Rosanne@POST" userId="5b66ce7e-8e9c-46af-aea9-39eabc7bb25d" providerId="ADAL" clId="{14CBED31-ACDE-46ED-955B-F8CEC5769B46}" dt="2019-01-10T19:34:03.070" v="91" actId="6549"/>
        <pc:sldMkLst>
          <pc:docMk/>
          <pc:sldMk cId="2610502627" sldId="304"/>
        </pc:sldMkLst>
        <pc:spChg chg="mod">
          <ac:chgData name="Richeal, Rosanne@POST" userId="5b66ce7e-8e9c-46af-aea9-39eabc7bb25d" providerId="ADAL" clId="{14CBED31-ACDE-46ED-955B-F8CEC5769B46}" dt="2019-01-10T19:34:03.070" v="91" actId="6549"/>
          <ac:spMkLst>
            <pc:docMk/>
            <pc:sldMk cId="2610502627" sldId="304"/>
            <ac:spMk id="2" creationId="{9F319752-0957-4E01-ACF8-8ADABDEFCDD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5FC8E2-62AB-413A-AFD9-BD275726F507}" type="datetimeFigureOut">
              <a:rPr lang="en-US" smtClean="0"/>
              <a:t>11/1/2019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7A18E1-6FC0-4818-AF18-F83138F7BAA6}" type="slidenum">
              <a:rPr lang="en-US" smtClean="0"/>
              <a:t>‹#›</a:t>
            </a:fld>
            <a:endParaRPr lang="en-US" dirty="0"/>
          </a:p>
        </p:txBody>
      </p:sp>
    </p:spTree>
    <p:extLst>
      <p:ext uri="{BB962C8B-B14F-4D97-AF65-F5344CB8AC3E}">
        <p14:creationId xmlns:p14="http://schemas.microsoft.com/office/powerpoint/2010/main" val="2272090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7A18E1-6FC0-4818-AF18-F83138F7BAA6}" type="slidenum">
              <a:rPr lang="en-US" smtClean="0"/>
              <a:t>1</a:t>
            </a:fld>
            <a:endParaRPr lang="en-US" dirty="0"/>
          </a:p>
        </p:txBody>
      </p:sp>
    </p:spTree>
    <p:extLst>
      <p:ext uri="{BB962C8B-B14F-4D97-AF65-F5344CB8AC3E}">
        <p14:creationId xmlns:p14="http://schemas.microsoft.com/office/powerpoint/2010/main" val="3759712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7A18E1-6FC0-4818-AF18-F83138F7BAA6}" type="slidenum">
              <a:rPr lang="en-US" smtClean="0"/>
              <a:t>18</a:t>
            </a:fld>
            <a:endParaRPr lang="en-US" dirty="0"/>
          </a:p>
        </p:txBody>
      </p:sp>
    </p:spTree>
    <p:extLst>
      <p:ext uri="{BB962C8B-B14F-4D97-AF65-F5344CB8AC3E}">
        <p14:creationId xmlns:p14="http://schemas.microsoft.com/office/powerpoint/2010/main" val="3641659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7A18E1-6FC0-4818-AF18-F83138F7BAA6}" type="slidenum">
              <a:rPr lang="en-US" smtClean="0"/>
              <a:t>20</a:t>
            </a:fld>
            <a:endParaRPr lang="en-US" dirty="0"/>
          </a:p>
        </p:txBody>
      </p:sp>
    </p:spTree>
    <p:extLst>
      <p:ext uri="{BB962C8B-B14F-4D97-AF65-F5344CB8AC3E}">
        <p14:creationId xmlns:p14="http://schemas.microsoft.com/office/powerpoint/2010/main" val="3549337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feature is useful when you have dozens of resumes to sift through and just want to find the exact one</a:t>
            </a:r>
          </a:p>
        </p:txBody>
      </p:sp>
      <p:sp>
        <p:nvSpPr>
          <p:cNvPr id="4" name="Slide Number Placeholder 3"/>
          <p:cNvSpPr>
            <a:spLocks noGrp="1"/>
          </p:cNvSpPr>
          <p:nvPr>
            <p:ph type="sldNum" sz="quarter" idx="10"/>
          </p:nvPr>
        </p:nvSpPr>
        <p:spPr/>
        <p:txBody>
          <a:bodyPr/>
          <a:lstStyle/>
          <a:p>
            <a:fld id="{AD7A18E1-6FC0-4818-AF18-F83138F7BAA6}" type="slidenum">
              <a:rPr lang="en-US" smtClean="0"/>
              <a:t>26</a:t>
            </a:fld>
            <a:endParaRPr lang="en-US" dirty="0"/>
          </a:p>
        </p:txBody>
      </p:sp>
    </p:spTree>
    <p:extLst>
      <p:ext uri="{BB962C8B-B14F-4D97-AF65-F5344CB8AC3E}">
        <p14:creationId xmlns:p14="http://schemas.microsoft.com/office/powerpoint/2010/main" val="27739470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7A18E1-6FC0-4818-AF18-F83138F7BAA6}" type="slidenum">
              <a:rPr lang="en-US" smtClean="0"/>
              <a:t>30</a:t>
            </a:fld>
            <a:endParaRPr lang="en-US" dirty="0"/>
          </a:p>
        </p:txBody>
      </p:sp>
    </p:spTree>
    <p:extLst>
      <p:ext uri="{BB962C8B-B14F-4D97-AF65-F5344CB8AC3E}">
        <p14:creationId xmlns:p14="http://schemas.microsoft.com/office/powerpoint/2010/main" val="2298480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will notice, once a master resume is built and in the system, you can copy from it or other resumes form that instructor</a:t>
            </a:r>
          </a:p>
        </p:txBody>
      </p:sp>
      <p:sp>
        <p:nvSpPr>
          <p:cNvPr id="4" name="Slide Number Placeholder 3"/>
          <p:cNvSpPr>
            <a:spLocks noGrp="1"/>
          </p:cNvSpPr>
          <p:nvPr>
            <p:ph type="sldNum" sz="quarter" idx="10"/>
          </p:nvPr>
        </p:nvSpPr>
        <p:spPr/>
        <p:txBody>
          <a:bodyPr/>
          <a:lstStyle/>
          <a:p>
            <a:fld id="{AD7A18E1-6FC0-4818-AF18-F83138F7BAA6}" type="slidenum">
              <a:rPr lang="en-US" smtClean="0"/>
              <a:t>32</a:t>
            </a:fld>
            <a:endParaRPr lang="en-US" dirty="0"/>
          </a:p>
        </p:txBody>
      </p:sp>
    </p:spTree>
    <p:extLst>
      <p:ext uri="{BB962C8B-B14F-4D97-AF65-F5344CB8AC3E}">
        <p14:creationId xmlns:p14="http://schemas.microsoft.com/office/powerpoint/2010/main" val="33278935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will notice, once a master resume is built and in the system, you can copy from it or other resumes from that instructor. You can tailor the new resume to the course you want to send it too. </a:t>
            </a:r>
          </a:p>
        </p:txBody>
      </p:sp>
      <p:sp>
        <p:nvSpPr>
          <p:cNvPr id="4" name="Slide Number Placeholder 3"/>
          <p:cNvSpPr>
            <a:spLocks noGrp="1"/>
          </p:cNvSpPr>
          <p:nvPr>
            <p:ph type="sldNum" sz="quarter" idx="10"/>
          </p:nvPr>
        </p:nvSpPr>
        <p:spPr/>
        <p:txBody>
          <a:bodyPr/>
          <a:lstStyle/>
          <a:p>
            <a:fld id="{AD7A18E1-6FC0-4818-AF18-F83138F7BAA6}" type="slidenum">
              <a:rPr lang="en-US" smtClean="0"/>
              <a:t>33</a:t>
            </a:fld>
            <a:endParaRPr lang="en-US" dirty="0"/>
          </a:p>
        </p:txBody>
      </p:sp>
    </p:spTree>
    <p:extLst>
      <p:ext uri="{BB962C8B-B14F-4D97-AF65-F5344CB8AC3E}">
        <p14:creationId xmlns:p14="http://schemas.microsoft.com/office/powerpoint/2010/main" val="13414917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will notice, once a master resume is built and in the system, you can copy from it or other resumes from that instructor. You can tailor the new resume to the course you want to send it too. </a:t>
            </a:r>
          </a:p>
        </p:txBody>
      </p:sp>
      <p:sp>
        <p:nvSpPr>
          <p:cNvPr id="4" name="Slide Number Placeholder 3"/>
          <p:cNvSpPr>
            <a:spLocks noGrp="1"/>
          </p:cNvSpPr>
          <p:nvPr>
            <p:ph type="sldNum" sz="quarter" idx="10"/>
          </p:nvPr>
        </p:nvSpPr>
        <p:spPr/>
        <p:txBody>
          <a:bodyPr/>
          <a:lstStyle/>
          <a:p>
            <a:fld id="{AD7A18E1-6FC0-4818-AF18-F83138F7BAA6}" type="slidenum">
              <a:rPr lang="en-US" smtClean="0"/>
              <a:t>40</a:t>
            </a:fld>
            <a:endParaRPr lang="en-US" dirty="0"/>
          </a:p>
        </p:txBody>
      </p:sp>
    </p:spTree>
    <p:extLst>
      <p:ext uri="{BB962C8B-B14F-4D97-AF65-F5344CB8AC3E}">
        <p14:creationId xmlns:p14="http://schemas.microsoft.com/office/powerpoint/2010/main" val="20351839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7A18E1-6FC0-4818-AF18-F83138F7BAA6}" type="slidenum">
              <a:rPr lang="en-US" smtClean="0"/>
              <a:t>41</a:t>
            </a:fld>
            <a:endParaRPr lang="en-US" dirty="0"/>
          </a:p>
        </p:txBody>
      </p:sp>
    </p:spTree>
    <p:extLst>
      <p:ext uri="{BB962C8B-B14F-4D97-AF65-F5344CB8AC3E}">
        <p14:creationId xmlns:p14="http://schemas.microsoft.com/office/powerpoint/2010/main" val="1986559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7A18E1-6FC0-4818-AF18-F83138F7BAA6}" type="slidenum">
              <a:rPr lang="en-US" smtClean="0"/>
              <a:t>42</a:t>
            </a:fld>
            <a:endParaRPr lang="en-US" dirty="0"/>
          </a:p>
        </p:txBody>
      </p:sp>
    </p:spTree>
    <p:extLst>
      <p:ext uri="{BB962C8B-B14F-4D97-AF65-F5344CB8AC3E}">
        <p14:creationId xmlns:p14="http://schemas.microsoft.com/office/powerpoint/2010/main" val="29269300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the presenter’s responsibility to maintain records for 1070(c) to confirm equivalency </a:t>
            </a:r>
          </a:p>
        </p:txBody>
      </p:sp>
      <p:sp>
        <p:nvSpPr>
          <p:cNvPr id="4" name="Slide Number Placeholder 3"/>
          <p:cNvSpPr>
            <a:spLocks noGrp="1"/>
          </p:cNvSpPr>
          <p:nvPr>
            <p:ph type="sldNum" sz="quarter" idx="10"/>
          </p:nvPr>
        </p:nvSpPr>
        <p:spPr/>
        <p:txBody>
          <a:bodyPr/>
          <a:lstStyle/>
          <a:p>
            <a:fld id="{AD7A18E1-6FC0-4818-AF18-F83138F7BAA6}" type="slidenum">
              <a:rPr lang="en-US" smtClean="0"/>
              <a:t>45</a:t>
            </a:fld>
            <a:endParaRPr lang="en-US" dirty="0"/>
          </a:p>
        </p:txBody>
      </p:sp>
    </p:spTree>
    <p:extLst>
      <p:ext uri="{BB962C8B-B14F-4D97-AF65-F5344CB8AC3E}">
        <p14:creationId xmlns:p14="http://schemas.microsoft.com/office/powerpoint/2010/main" val="236604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Any changes made to an instructor resume in Resume Manager will stay in the manager unless sent to the course.   Changes made to a resume inside a course will not change a resume in another course. </a:t>
            </a:r>
          </a:p>
        </p:txBody>
      </p:sp>
      <p:sp>
        <p:nvSpPr>
          <p:cNvPr id="4" name="Slide Number Placeholder 3"/>
          <p:cNvSpPr>
            <a:spLocks noGrp="1"/>
          </p:cNvSpPr>
          <p:nvPr>
            <p:ph type="sldNum" sz="quarter" idx="10"/>
          </p:nvPr>
        </p:nvSpPr>
        <p:spPr/>
        <p:txBody>
          <a:bodyPr/>
          <a:lstStyle/>
          <a:p>
            <a:fld id="{AD7A18E1-6FC0-4818-AF18-F83138F7BAA6}" type="slidenum">
              <a:rPr lang="en-US" smtClean="0"/>
              <a:t>4</a:t>
            </a:fld>
            <a:endParaRPr lang="en-US" dirty="0"/>
          </a:p>
        </p:txBody>
      </p:sp>
    </p:spTree>
    <p:extLst>
      <p:ext uri="{BB962C8B-B14F-4D97-AF65-F5344CB8AC3E}">
        <p14:creationId xmlns:p14="http://schemas.microsoft.com/office/powerpoint/2010/main" val="2853075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7A18E1-6FC0-4818-AF18-F83138F7BAA6}" type="slidenum">
              <a:rPr lang="en-US" smtClean="0"/>
              <a:t>7</a:t>
            </a:fld>
            <a:endParaRPr lang="en-US" dirty="0"/>
          </a:p>
        </p:txBody>
      </p:sp>
    </p:spTree>
    <p:extLst>
      <p:ext uri="{BB962C8B-B14F-4D97-AF65-F5344CB8AC3E}">
        <p14:creationId xmlns:p14="http://schemas.microsoft.com/office/powerpoint/2010/main" val="287077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7A18E1-6FC0-4818-AF18-F83138F7BAA6}" type="slidenum">
              <a:rPr lang="en-US" smtClean="0"/>
              <a:t>8</a:t>
            </a:fld>
            <a:endParaRPr lang="en-US" dirty="0"/>
          </a:p>
        </p:txBody>
      </p:sp>
    </p:spTree>
    <p:extLst>
      <p:ext uri="{BB962C8B-B14F-4D97-AF65-F5344CB8AC3E}">
        <p14:creationId xmlns:p14="http://schemas.microsoft.com/office/powerpoint/2010/main" val="468408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7A18E1-6FC0-4818-AF18-F83138F7BAA6}" type="slidenum">
              <a:rPr lang="en-US" smtClean="0"/>
              <a:t>9</a:t>
            </a:fld>
            <a:endParaRPr lang="en-US" dirty="0"/>
          </a:p>
        </p:txBody>
      </p:sp>
    </p:spTree>
    <p:extLst>
      <p:ext uri="{BB962C8B-B14F-4D97-AF65-F5344CB8AC3E}">
        <p14:creationId xmlns:p14="http://schemas.microsoft.com/office/powerpoint/2010/main" val="1024412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7A18E1-6FC0-4818-AF18-F83138F7BAA6}" type="slidenum">
              <a:rPr lang="en-US" smtClean="0"/>
              <a:t>10</a:t>
            </a:fld>
            <a:endParaRPr lang="en-US" dirty="0"/>
          </a:p>
        </p:txBody>
      </p:sp>
    </p:spTree>
    <p:extLst>
      <p:ext uri="{BB962C8B-B14F-4D97-AF65-F5344CB8AC3E}">
        <p14:creationId xmlns:p14="http://schemas.microsoft.com/office/powerpoint/2010/main" val="3153998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7A18E1-6FC0-4818-AF18-F83138F7BAA6}" type="slidenum">
              <a:rPr lang="en-US" smtClean="0"/>
              <a:t>11</a:t>
            </a:fld>
            <a:endParaRPr lang="en-US" dirty="0"/>
          </a:p>
        </p:txBody>
      </p:sp>
    </p:spTree>
    <p:extLst>
      <p:ext uri="{BB962C8B-B14F-4D97-AF65-F5344CB8AC3E}">
        <p14:creationId xmlns:p14="http://schemas.microsoft.com/office/powerpoint/2010/main" val="1356585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7A18E1-6FC0-4818-AF18-F83138F7BAA6}" type="slidenum">
              <a:rPr lang="en-US" smtClean="0"/>
              <a:t>12</a:t>
            </a:fld>
            <a:endParaRPr lang="en-US" dirty="0"/>
          </a:p>
        </p:txBody>
      </p:sp>
    </p:spTree>
    <p:extLst>
      <p:ext uri="{BB962C8B-B14F-4D97-AF65-F5344CB8AC3E}">
        <p14:creationId xmlns:p14="http://schemas.microsoft.com/office/powerpoint/2010/main" val="3158889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7A18E1-6FC0-4818-AF18-F83138F7BAA6}" type="slidenum">
              <a:rPr lang="en-US" smtClean="0"/>
              <a:t>14</a:t>
            </a:fld>
            <a:endParaRPr lang="en-US" dirty="0"/>
          </a:p>
        </p:txBody>
      </p:sp>
    </p:spTree>
    <p:extLst>
      <p:ext uri="{BB962C8B-B14F-4D97-AF65-F5344CB8AC3E}">
        <p14:creationId xmlns:p14="http://schemas.microsoft.com/office/powerpoint/2010/main" val="1554395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69188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62774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28951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19865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23303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47360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11/1/2019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58267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96251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11/1/2019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68068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89733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4732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duotone>
              <a:schemeClr val="bg2">
                <a:shade val="48000"/>
                <a:hueMod val="106000"/>
                <a:satMod val="140000"/>
                <a:lumMod val="42000"/>
              </a:schemeClr>
              <a:schemeClr val="bg2">
                <a:tint val="98000"/>
                <a:hueMod val="92000"/>
                <a:satMod val="220000"/>
                <a:lumMod val="90000"/>
              </a:schemeClr>
            </a:duotone>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11/1/2019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30854565"/>
      </p:ext>
    </p:extLst>
  </p:cSld>
  <p:clrMap bg1="dk1" tx1="lt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D7DEA-8671-4C64-A1ED-194DE7109FF8}"/>
              </a:ext>
            </a:extLst>
          </p:cNvPr>
          <p:cNvSpPr>
            <a:spLocks noGrp="1"/>
          </p:cNvSpPr>
          <p:nvPr>
            <p:ph type="ctrTitle"/>
          </p:nvPr>
        </p:nvSpPr>
        <p:spPr>
          <a:xfrm>
            <a:off x="1997112" y="874644"/>
            <a:ext cx="8791575" cy="2906610"/>
          </a:xfrm>
        </p:spPr>
        <p:txBody>
          <a:bodyPr>
            <a:normAutofit fontScale="90000"/>
          </a:bodyPr>
          <a:lstStyle/>
          <a:p>
            <a:pPr algn="ctr"/>
            <a:r>
              <a:rPr lang="en-US" dirty="0">
                <a:latin typeface="Californian FB" panose="0207040306080B030204" pitchFamily="18" charset="0"/>
              </a:rPr>
              <a:t>POST INSTRUCTOR/MANAGER</a:t>
            </a:r>
            <a:br>
              <a:rPr lang="en-US" dirty="0">
                <a:latin typeface="Californian FB" panose="0207040306080B030204" pitchFamily="18" charset="0"/>
              </a:rPr>
            </a:br>
            <a:r>
              <a:rPr lang="en-US" dirty="0">
                <a:latin typeface="Californian FB" panose="0207040306080B030204" pitchFamily="18" charset="0"/>
              </a:rPr>
              <a:t>RESUME BUILDER WEBINAR</a:t>
            </a:r>
          </a:p>
        </p:txBody>
      </p:sp>
      <p:sp>
        <p:nvSpPr>
          <p:cNvPr id="3" name="Subtitle 2">
            <a:extLst>
              <a:ext uri="{FF2B5EF4-FFF2-40B4-BE49-F238E27FC236}">
                <a16:creationId xmlns:a16="http://schemas.microsoft.com/office/drawing/2014/main" id="{999E5A55-4AB5-474A-9146-A31A0118080A}"/>
              </a:ext>
            </a:extLst>
          </p:cNvPr>
          <p:cNvSpPr>
            <a:spLocks noGrp="1"/>
          </p:cNvSpPr>
          <p:nvPr>
            <p:ph type="subTitle" idx="1"/>
          </p:nvPr>
        </p:nvSpPr>
        <p:spPr>
          <a:xfrm>
            <a:off x="1997113" y="4725159"/>
            <a:ext cx="8791575" cy="1655762"/>
          </a:xfrm>
        </p:spPr>
        <p:txBody>
          <a:bodyPr/>
          <a:lstStyle/>
          <a:p>
            <a:pPr algn="ctr"/>
            <a:r>
              <a:rPr lang="en-US" dirty="0">
                <a:solidFill>
                  <a:schemeClr val="tx1"/>
                </a:solidFill>
                <a:latin typeface="Californian FB" panose="0207040306080B030204" pitchFamily="18" charset="0"/>
              </a:rPr>
              <a:t>Julie Gorwood - Modular &amp; PC 832 Coordinator</a:t>
            </a:r>
          </a:p>
          <a:p>
            <a:pPr algn="ctr"/>
            <a:r>
              <a:rPr lang="en-US" dirty="0">
                <a:solidFill>
                  <a:schemeClr val="tx1"/>
                </a:solidFill>
                <a:latin typeface="Californian FB" panose="0207040306080B030204" pitchFamily="18" charset="0"/>
              </a:rPr>
              <a:t>Rosanne Richeal - Basic Course Coordinator</a:t>
            </a:r>
          </a:p>
          <a:p>
            <a:pPr>
              <a:lnSpc>
                <a:spcPct val="100000"/>
              </a:lnSpc>
              <a:spcBef>
                <a:spcPts val="0"/>
              </a:spcBef>
            </a:pPr>
            <a:r>
              <a:rPr lang="en-US" dirty="0">
                <a:solidFill>
                  <a:schemeClr val="tx1"/>
                </a:solidFill>
                <a:latin typeface="Californian FB" panose="0207040306080B030204" pitchFamily="18" charset="0"/>
              </a:rPr>
              <a:t>	</a:t>
            </a:r>
          </a:p>
        </p:txBody>
      </p:sp>
      <p:pic>
        <p:nvPicPr>
          <p:cNvPr id="4" name="Picture 3" descr="LRGCOLOR">
            <a:extLst>
              <a:ext uri="{FF2B5EF4-FFF2-40B4-BE49-F238E27FC236}">
                <a16:creationId xmlns:a16="http://schemas.microsoft.com/office/drawing/2014/main" id="{344CE353-98B6-4BC5-A396-A029588DFEA1}"/>
              </a:ext>
            </a:extLst>
          </p:cNvPr>
          <p:cNvPicPr>
            <a:picLocks noChangeAspect="1" noChangeArrowheads="1"/>
          </p:cNvPicPr>
          <p:nvPr/>
        </p:nvPicPr>
        <p:blipFill>
          <a:blip r:embed="rId3">
            <a:clrChange>
              <a:clrFrom>
                <a:srgbClr val="1873A5"/>
              </a:clrFrom>
              <a:clrTo>
                <a:srgbClr val="1873A5">
                  <a:alpha val="0"/>
                </a:srgbClr>
              </a:clrTo>
            </a:clrChange>
            <a:extLst>
              <a:ext uri="{28A0092B-C50C-407E-A947-70E740481C1C}">
                <a14:useLocalDpi xmlns:a14="http://schemas.microsoft.com/office/drawing/2010/main" val="0"/>
              </a:ext>
            </a:extLst>
          </a:blip>
          <a:srcRect/>
          <a:stretch>
            <a:fillRect/>
          </a:stretch>
        </p:blipFill>
        <p:spPr bwMode="auto">
          <a:xfrm>
            <a:off x="417550" y="600731"/>
            <a:ext cx="1579563"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436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21A117-137C-4D1A-A742-1E911DC21A76}"/>
              </a:ext>
            </a:extLst>
          </p:cNvPr>
          <p:cNvPicPr>
            <a:picLocks noChangeAspect="1"/>
          </p:cNvPicPr>
          <p:nvPr/>
        </p:nvPicPr>
        <p:blipFill>
          <a:blip r:embed="rId3"/>
          <a:stretch>
            <a:fillRect/>
          </a:stretch>
        </p:blipFill>
        <p:spPr>
          <a:xfrm>
            <a:off x="5447489" y="1682041"/>
            <a:ext cx="5680954" cy="4596999"/>
          </a:xfrm>
          <a:prstGeom prst="rect">
            <a:avLst/>
          </a:prstGeom>
        </p:spPr>
      </p:pic>
      <p:sp>
        <p:nvSpPr>
          <p:cNvPr id="2" name="Title 1">
            <a:extLst>
              <a:ext uri="{FF2B5EF4-FFF2-40B4-BE49-F238E27FC236}">
                <a16:creationId xmlns:a16="http://schemas.microsoft.com/office/drawing/2014/main" id="{2AD64122-1D31-4B3A-A27A-3351DF532225}"/>
              </a:ext>
            </a:extLst>
          </p:cNvPr>
          <p:cNvSpPr>
            <a:spLocks noGrp="1"/>
          </p:cNvSpPr>
          <p:nvPr>
            <p:ph type="title"/>
          </p:nvPr>
        </p:nvSpPr>
        <p:spPr>
          <a:xfrm>
            <a:off x="787308" y="1682041"/>
            <a:ext cx="3605474" cy="4395860"/>
          </a:xfrm>
        </p:spPr>
        <p:txBody>
          <a:bodyPr vert="horz" lIns="91440" tIns="45720" rIns="91440" bIns="45720" rtlCol="0" anchor="b">
            <a:noAutofit/>
          </a:bodyPr>
          <a:lstStyle/>
          <a:p>
            <a:pPr>
              <a:lnSpc>
                <a:spcPct val="100000"/>
              </a:lnSpc>
            </a:pPr>
            <a:r>
              <a:rPr lang="en-US" sz="2400" u="sng" dirty="0">
                <a:latin typeface="Californian FB" panose="0207040306080B030204" pitchFamily="18" charset="0"/>
              </a:rPr>
              <a:t>Step 4:</a:t>
            </a:r>
            <a:r>
              <a:rPr lang="en-US" sz="2400" dirty="0">
                <a:latin typeface="Californian FB" panose="0207040306080B030204" pitchFamily="18" charset="0"/>
              </a:rPr>
              <a:t> </a:t>
            </a:r>
            <a:br>
              <a:rPr lang="en-US" sz="2400" dirty="0">
                <a:latin typeface="Californian FB" panose="0207040306080B030204" pitchFamily="18" charset="0"/>
              </a:rPr>
            </a:br>
            <a:r>
              <a:rPr lang="en-US" sz="2400" dirty="0">
                <a:latin typeface="Californian FB" panose="0207040306080B030204" pitchFamily="18" charset="0"/>
              </a:rPr>
              <a:t>Complete resume by filling in the boxes. Click the blue “Save” button. </a:t>
            </a:r>
            <a:br>
              <a:rPr lang="en-US" sz="2400" dirty="0">
                <a:latin typeface="Californian FB" panose="0207040306080B030204" pitchFamily="18" charset="0"/>
              </a:rPr>
            </a:br>
            <a:br>
              <a:rPr lang="en-US" sz="2400" dirty="0">
                <a:latin typeface="Californian FB" panose="0207040306080B030204" pitchFamily="18" charset="0"/>
              </a:rPr>
            </a:br>
            <a:r>
              <a:rPr lang="en-US" sz="2400" dirty="0">
                <a:latin typeface="Californian FB" panose="0207040306080B030204" pitchFamily="18" charset="0"/>
              </a:rPr>
              <a:t>There are four sections for the instructor resume that need to be completed.</a:t>
            </a:r>
            <a:br>
              <a:rPr lang="en-US" sz="2400" dirty="0">
                <a:latin typeface="Californian FB" panose="0207040306080B030204" pitchFamily="18" charset="0"/>
              </a:rPr>
            </a:br>
            <a:br>
              <a:rPr lang="en-US" sz="2400" dirty="0">
                <a:latin typeface="Californian FB" panose="0207040306080B030204" pitchFamily="18" charset="0"/>
              </a:rPr>
            </a:br>
            <a:br>
              <a:rPr lang="en-US" sz="2400" dirty="0">
                <a:latin typeface="Californian FB" panose="0207040306080B030204" pitchFamily="18" charset="0"/>
              </a:rPr>
            </a:br>
            <a:br>
              <a:rPr lang="en-US" sz="2400" dirty="0">
                <a:latin typeface="Californian FB" panose="0207040306080B030204" pitchFamily="18" charset="0"/>
              </a:rPr>
            </a:br>
            <a:endParaRPr lang="en-US" sz="2400" cap="none" dirty="0">
              <a:latin typeface="Californian FB" panose="0207040306080B030204" pitchFamily="18" charset="0"/>
            </a:endParaRPr>
          </a:p>
        </p:txBody>
      </p:sp>
      <p:sp>
        <p:nvSpPr>
          <p:cNvPr id="66" name="Arrow: Up 65">
            <a:extLst>
              <a:ext uri="{FF2B5EF4-FFF2-40B4-BE49-F238E27FC236}">
                <a16:creationId xmlns:a16="http://schemas.microsoft.com/office/drawing/2014/main" id="{3598B57D-D027-4158-B526-A8176439F67D}"/>
              </a:ext>
            </a:extLst>
          </p:cNvPr>
          <p:cNvSpPr/>
          <p:nvPr/>
        </p:nvSpPr>
        <p:spPr>
          <a:xfrm rot="16200000">
            <a:off x="6132370" y="5029342"/>
            <a:ext cx="339241" cy="476833"/>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68" name="TextBox 67">
            <a:extLst>
              <a:ext uri="{FF2B5EF4-FFF2-40B4-BE49-F238E27FC236}">
                <a16:creationId xmlns:a16="http://schemas.microsoft.com/office/drawing/2014/main" id="{C87422B2-FFDC-4138-861D-0A2C54482AAB}"/>
              </a:ext>
            </a:extLst>
          </p:cNvPr>
          <p:cNvSpPr txBox="1"/>
          <p:nvPr/>
        </p:nvSpPr>
        <p:spPr>
          <a:xfrm>
            <a:off x="951346" y="360218"/>
            <a:ext cx="3605474" cy="584775"/>
          </a:xfrm>
          <a:prstGeom prst="rect">
            <a:avLst/>
          </a:prstGeom>
          <a:noFill/>
        </p:spPr>
        <p:txBody>
          <a:bodyPr wrap="none" rtlCol="0">
            <a:spAutoFit/>
          </a:bodyPr>
          <a:lstStyle/>
          <a:p>
            <a:r>
              <a:rPr lang="en-US" sz="3200" dirty="0">
                <a:latin typeface="Californian FB" panose="0207040306080B030204" pitchFamily="18" charset="0"/>
              </a:rPr>
              <a:t>RESUME BUILDER</a:t>
            </a:r>
          </a:p>
        </p:txBody>
      </p:sp>
    </p:spTree>
    <p:extLst>
      <p:ext uri="{BB962C8B-B14F-4D97-AF65-F5344CB8AC3E}">
        <p14:creationId xmlns:p14="http://schemas.microsoft.com/office/powerpoint/2010/main" val="4172765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21A117-137C-4D1A-A742-1E911DC21A76}"/>
              </a:ext>
            </a:extLst>
          </p:cNvPr>
          <p:cNvPicPr>
            <a:picLocks noChangeAspect="1"/>
          </p:cNvPicPr>
          <p:nvPr/>
        </p:nvPicPr>
        <p:blipFill>
          <a:blip r:embed="rId3"/>
          <a:stretch>
            <a:fillRect/>
          </a:stretch>
        </p:blipFill>
        <p:spPr>
          <a:xfrm>
            <a:off x="5408579" y="736364"/>
            <a:ext cx="5739320" cy="3892364"/>
          </a:xfrm>
          <a:prstGeom prst="rect">
            <a:avLst/>
          </a:prstGeom>
        </p:spPr>
      </p:pic>
      <p:sp>
        <p:nvSpPr>
          <p:cNvPr id="2" name="Title 1">
            <a:extLst>
              <a:ext uri="{FF2B5EF4-FFF2-40B4-BE49-F238E27FC236}">
                <a16:creationId xmlns:a16="http://schemas.microsoft.com/office/drawing/2014/main" id="{2AD64122-1D31-4B3A-A27A-3351DF532225}"/>
              </a:ext>
            </a:extLst>
          </p:cNvPr>
          <p:cNvSpPr>
            <a:spLocks noGrp="1"/>
          </p:cNvSpPr>
          <p:nvPr>
            <p:ph type="title"/>
          </p:nvPr>
        </p:nvSpPr>
        <p:spPr>
          <a:xfrm>
            <a:off x="728779" y="1552844"/>
            <a:ext cx="3734941" cy="4007473"/>
          </a:xfrm>
        </p:spPr>
        <p:txBody>
          <a:bodyPr vert="horz" lIns="91440" tIns="45720" rIns="91440" bIns="45720" rtlCol="0" anchor="b">
            <a:noAutofit/>
          </a:bodyPr>
          <a:lstStyle/>
          <a:p>
            <a:pPr>
              <a:lnSpc>
                <a:spcPct val="100000"/>
              </a:lnSpc>
            </a:pPr>
            <a:r>
              <a:rPr lang="en-US" sz="2400" dirty="0">
                <a:latin typeface="Californian FB" panose="0207040306080B030204" pitchFamily="18" charset="0"/>
              </a:rPr>
              <a:t>TIP: </a:t>
            </a:r>
            <a:br>
              <a:rPr lang="en-US" sz="2400" dirty="0">
                <a:latin typeface="Californian FB" panose="0207040306080B030204" pitchFamily="18" charset="0"/>
              </a:rPr>
            </a:br>
            <a:br>
              <a:rPr lang="en-US" sz="2400" dirty="0">
                <a:latin typeface="Californian FB" panose="0207040306080B030204" pitchFamily="18" charset="0"/>
              </a:rPr>
            </a:br>
            <a:r>
              <a:rPr lang="en-US" sz="2400" dirty="0">
                <a:latin typeface="Californian FB" panose="0207040306080B030204" pitchFamily="18" charset="0"/>
              </a:rPr>
              <a:t>**Once you have created an initial instructor resume, resume information can be copied over by clicking on the “Select a saved resume to copy from” box only if there are other resumes listed.</a:t>
            </a:r>
            <a:br>
              <a:rPr lang="en-US" sz="2400" dirty="0">
                <a:latin typeface="Californian FB" panose="0207040306080B030204" pitchFamily="18" charset="0"/>
              </a:rPr>
            </a:br>
            <a:br>
              <a:rPr lang="en-US" sz="2400" dirty="0">
                <a:latin typeface="Californian FB" panose="0207040306080B030204" pitchFamily="18" charset="0"/>
              </a:rPr>
            </a:br>
            <a:endParaRPr lang="en-US" sz="2400" cap="none" dirty="0">
              <a:latin typeface="Californian FB" panose="0207040306080B030204" pitchFamily="18" charset="0"/>
            </a:endParaRPr>
          </a:p>
        </p:txBody>
      </p:sp>
      <p:sp>
        <p:nvSpPr>
          <p:cNvPr id="66" name="Arrow: Up 65">
            <a:extLst>
              <a:ext uri="{FF2B5EF4-FFF2-40B4-BE49-F238E27FC236}">
                <a16:creationId xmlns:a16="http://schemas.microsoft.com/office/drawing/2014/main" id="{3598B57D-D027-4158-B526-A8176439F67D}"/>
              </a:ext>
            </a:extLst>
          </p:cNvPr>
          <p:cNvSpPr/>
          <p:nvPr/>
        </p:nvSpPr>
        <p:spPr>
          <a:xfrm rot="16200000">
            <a:off x="8335347" y="4774862"/>
            <a:ext cx="339241" cy="476833"/>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68" name="TextBox 67">
            <a:extLst>
              <a:ext uri="{FF2B5EF4-FFF2-40B4-BE49-F238E27FC236}">
                <a16:creationId xmlns:a16="http://schemas.microsoft.com/office/drawing/2014/main" id="{C87422B2-FFDC-4138-861D-0A2C54482AAB}"/>
              </a:ext>
            </a:extLst>
          </p:cNvPr>
          <p:cNvSpPr txBox="1"/>
          <p:nvPr/>
        </p:nvSpPr>
        <p:spPr>
          <a:xfrm>
            <a:off x="951346" y="360218"/>
            <a:ext cx="3605474" cy="584775"/>
          </a:xfrm>
          <a:prstGeom prst="rect">
            <a:avLst/>
          </a:prstGeom>
          <a:noFill/>
        </p:spPr>
        <p:txBody>
          <a:bodyPr wrap="none" rtlCol="0">
            <a:spAutoFit/>
          </a:bodyPr>
          <a:lstStyle/>
          <a:p>
            <a:r>
              <a:rPr lang="en-US" sz="3200" dirty="0">
                <a:latin typeface="Californian FB" panose="0207040306080B030204" pitchFamily="18" charset="0"/>
              </a:rPr>
              <a:t>RESUME BUILDER</a:t>
            </a:r>
          </a:p>
        </p:txBody>
      </p:sp>
      <p:pic>
        <p:nvPicPr>
          <p:cNvPr id="3" name="Picture 2">
            <a:extLst>
              <a:ext uri="{FF2B5EF4-FFF2-40B4-BE49-F238E27FC236}">
                <a16:creationId xmlns:a16="http://schemas.microsoft.com/office/drawing/2014/main" id="{F73DF8E1-59CE-4691-BB57-8207ED2A1427}"/>
              </a:ext>
            </a:extLst>
          </p:cNvPr>
          <p:cNvPicPr>
            <a:picLocks noChangeAspect="1"/>
          </p:cNvPicPr>
          <p:nvPr/>
        </p:nvPicPr>
        <p:blipFill>
          <a:blip r:embed="rId4"/>
          <a:stretch>
            <a:fillRect/>
          </a:stretch>
        </p:blipFill>
        <p:spPr>
          <a:xfrm>
            <a:off x="5408579" y="4700371"/>
            <a:ext cx="5739320" cy="1622608"/>
          </a:xfrm>
          <a:prstGeom prst="rect">
            <a:avLst/>
          </a:prstGeom>
        </p:spPr>
      </p:pic>
      <p:sp>
        <p:nvSpPr>
          <p:cNvPr id="7" name="Arrow: Right 6">
            <a:extLst>
              <a:ext uri="{FF2B5EF4-FFF2-40B4-BE49-F238E27FC236}">
                <a16:creationId xmlns:a16="http://schemas.microsoft.com/office/drawing/2014/main" id="{61D2C82E-0266-40BC-BAF1-8DC34A2D051F}"/>
              </a:ext>
            </a:extLst>
          </p:cNvPr>
          <p:cNvSpPr/>
          <p:nvPr/>
        </p:nvSpPr>
        <p:spPr>
          <a:xfrm rot="1932416">
            <a:off x="3974516" y="4943592"/>
            <a:ext cx="978408" cy="48463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E3957484-3DA7-42F4-8BDD-B874935B3CC0}"/>
              </a:ext>
            </a:extLst>
          </p:cNvPr>
          <p:cNvPicPr>
            <a:picLocks noChangeAspect="1"/>
          </p:cNvPicPr>
          <p:nvPr/>
        </p:nvPicPr>
        <p:blipFill>
          <a:blip r:embed="rId5"/>
          <a:stretch>
            <a:fillRect/>
          </a:stretch>
        </p:blipFill>
        <p:spPr>
          <a:xfrm>
            <a:off x="8019641" y="4621892"/>
            <a:ext cx="493819" cy="371888"/>
          </a:xfrm>
          <a:prstGeom prst="rect">
            <a:avLst/>
          </a:prstGeom>
        </p:spPr>
      </p:pic>
      <p:sp>
        <p:nvSpPr>
          <p:cNvPr id="6" name="TextBox 5">
            <a:extLst>
              <a:ext uri="{FF2B5EF4-FFF2-40B4-BE49-F238E27FC236}">
                <a16:creationId xmlns:a16="http://schemas.microsoft.com/office/drawing/2014/main" id="{D96F8DCD-57D9-4C4D-A42F-6529F1C2267B}"/>
              </a:ext>
            </a:extLst>
          </p:cNvPr>
          <p:cNvSpPr txBox="1"/>
          <p:nvPr/>
        </p:nvSpPr>
        <p:spPr>
          <a:xfrm>
            <a:off x="753749" y="874696"/>
            <a:ext cx="4376505" cy="369332"/>
          </a:xfrm>
          <a:prstGeom prst="rect">
            <a:avLst/>
          </a:prstGeom>
          <a:noFill/>
        </p:spPr>
        <p:txBody>
          <a:bodyPr wrap="square" rtlCol="0">
            <a:spAutoFit/>
          </a:bodyPr>
          <a:lstStyle/>
          <a:p>
            <a:r>
              <a:rPr lang="en-US" dirty="0">
                <a:solidFill>
                  <a:srgbClr val="FFFF00"/>
                </a:solidFill>
                <a:latin typeface="Californian FB" panose="0207040306080B030204" pitchFamily="18" charset="0"/>
              </a:rPr>
              <a:t>Copying Information From Other Resumes </a:t>
            </a:r>
          </a:p>
        </p:txBody>
      </p:sp>
    </p:spTree>
    <p:extLst>
      <p:ext uri="{BB962C8B-B14F-4D97-AF65-F5344CB8AC3E}">
        <p14:creationId xmlns:p14="http://schemas.microsoft.com/office/powerpoint/2010/main" val="1298915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723E921-6556-4308-888E-F9FC73342454}"/>
              </a:ext>
            </a:extLst>
          </p:cNvPr>
          <p:cNvPicPr>
            <a:picLocks noChangeAspect="1"/>
          </p:cNvPicPr>
          <p:nvPr/>
        </p:nvPicPr>
        <p:blipFill>
          <a:blip r:embed="rId3"/>
          <a:stretch>
            <a:fillRect/>
          </a:stretch>
        </p:blipFill>
        <p:spPr>
          <a:xfrm>
            <a:off x="5428034" y="1596566"/>
            <a:ext cx="5700409" cy="4590225"/>
          </a:xfrm>
          <a:prstGeom prst="rect">
            <a:avLst/>
          </a:prstGeom>
        </p:spPr>
      </p:pic>
      <p:sp>
        <p:nvSpPr>
          <p:cNvPr id="2" name="Title 1">
            <a:extLst>
              <a:ext uri="{FF2B5EF4-FFF2-40B4-BE49-F238E27FC236}">
                <a16:creationId xmlns:a16="http://schemas.microsoft.com/office/drawing/2014/main" id="{2AD64122-1D31-4B3A-A27A-3351DF532225}"/>
              </a:ext>
            </a:extLst>
          </p:cNvPr>
          <p:cNvSpPr>
            <a:spLocks noGrp="1"/>
          </p:cNvSpPr>
          <p:nvPr>
            <p:ph type="title"/>
          </p:nvPr>
        </p:nvSpPr>
        <p:spPr>
          <a:xfrm>
            <a:off x="710777" y="1596566"/>
            <a:ext cx="3734941" cy="5103106"/>
          </a:xfrm>
        </p:spPr>
        <p:txBody>
          <a:bodyPr vert="horz" lIns="91440" tIns="45720" rIns="91440" bIns="45720" rtlCol="0" anchor="b">
            <a:noAutofit/>
          </a:bodyPr>
          <a:lstStyle/>
          <a:p>
            <a:pPr>
              <a:lnSpc>
                <a:spcPct val="100000"/>
              </a:lnSpc>
            </a:pPr>
            <a:r>
              <a:rPr lang="en-US" sz="2400" dirty="0">
                <a:latin typeface="Californian FB" panose="0207040306080B030204" pitchFamily="18" charset="0"/>
              </a:rPr>
              <a:t> </a:t>
            </a:r>
            <a:br>
              <a:rPr lang="en-US" sz="2400" dirty="0">
                <a:latin typeface="Californian FB" panose="0207040306080B030204" pitchFamily="18" charset="0"/>
              </a:rPr>
            </a:br>
            <a:r>
              <a:rPr lang="en-US" sz="2400" dirty="0">
                <a:latin typeface="Californian FB" panose="0207040306080B030204" pitchFamily="18" charset="0"/>
              </a:rPr>
              <a:t>You can copy records one at a time from another resume by clicking on the drop down button.</a:t>
            </a:r>
            <a:br>
              <a:rPr lang="en-US" sz="2400" dirty="0">
                <a:latin typeface="Californian FB" panose="0207040306080B030204" pitchFamily="18" charset="0"/>
              </a:rPr>
            </a:br>
            <a:br>
              <a:rPr lang="en-US" sz="2400" dirty="0">
                <a:latin typeface="Californian FB" panose="0207040306080B030204" pitchFamily="18" charset="0"/>
              </a:rPr>
            </a:br>
            <a:r>
              <a:rPr lang="en-US" sz="2400" dirty="0">
                <a:latin typeface="Californian FB" panose="0207040306080B030204" pitchFamily="18" charset="0"/>
              </a:rPr>
              <a:t>For this section, click “Add Licenses or Certificates” drop down box and then click “Add.”</a:t>
            </a:r>
            <a:br>
              <a:rPr lang="en-US" sz="2400" dirty="0">
                <a:latin typeface="Californian FB" panose="0207040306080B030204" pitchFamily="18" charset="0"/>
              </a:rPr>
            </a:br>
            <a:br>
              <a:rPr lang="en-US" sz="2400" dirty="0">
                <a:latin typeface="Californian FB" panose="0207040306080B030204" pitchFamily="18" charset="0"/>
              </a:rPr>
            </a:br>
            <a:br>
              <a:rPr lang="en-US" sz="2400" dirty="0">
                <a:latin typeface="Californian FB" panose="0207040306080B030204" pitchFamily="18" charset="0"/>
              </a:rPr>
            </a:br>
            <a:br>
              <a:rPr lang="en-US" sz="2400" dirty="0">
                <a:latin typeface="Californian FB" panose="0207040306080B030204" pitchFamily="18" charset="0"/>
              </a:rPr>
            </a:br>
            <a:br>
              <a:rPr lang="en-US" sz="2400" dirty="0">
                <a:latin typeface="Californian FB" panose="0207040306080B030204" pitchFamily="18" charset="0"/>
              </a:rPr>
            </a:br>
            <a:endParaRPr lang="en-US" sz="2400" cap="none" dirty="0">
              <a:latin typeface="Californian FB" panose="0207040306080B030204" pitchFamily="18" charset="0"/>
            </a:endParaRPr>
          </a:p>
        </p:txBody>
      </p:sp>
      <p:sp>
        <p:nvSpPr>
          <p:cNvPr id="66" name="Arrow: Up 65">
            <a:extLst>
              <a:ext uri="{FF2B5EF4-FFF2-40B4-BE49-F238E27FC236}">
                <a16:creationId xmlns:a16="http://schemas.microsoft.com/office/drawing/2014/main" id="{3598B57D-D027-4158-B526-A8176439F67D}"/>
              </a:ext>
            </a:extLst>
          </p:cNvPr>
          <p:cNvSpPr/>
          <p:nvPr/>
        </p:nvSpPr>
        <p:spPr>
          <a:xfrm rot="16200000">
            <a:off x="10516407" y="4298270"/>
            <a:ext cx="339241" cy="476833"/>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68" name="TextBox 67">
            <a:extLst>
              <a:ext uri="{FF2B5EF4-FFF2-40B4-BE49-F238E27FC236}">
                <a16:creationId xmlns:a16="http://schemas.microsoft.com/office/drawing/2014/main" id="{C87422B2-FFDC-4138-861D-0A2C54482AAB}"/>
              </a:ext>
            </a:extLst>
          </p:cNvPr>
          <p:cNvSpPr txBox="1"/>
          <p:nvPr/>
        </p:nvSpPr>
        <p:spPr>
          <a:xfrm>
            <a:off x="951346" y="360218"/>
            <a:ext cx="3605474" cy="584775"/>
          </a:xfrm>
          <a:prstGeom prst="rect">
            <a:avLst/>
          </a:prstGeom>
          <a:noFill/>
        </p:spPr>
        <p:txBody>
          <a:bodyPr wrap="none" rtlCol="0">
            <a:spAutoFit/>
          </a:bodyPr>
          <a:lstStyle/>
          <a:p>
            <a:r>
              <a:rPr lang="en-US" sz="3200" dirty="0">
                <a:latin typeface="Californian FB" panose="0207040306080B030204" pitchFamily="18" charset="0"/>
              </a:rPr>
              <a:t>RESUME BUILDER</a:t>
            </a:r>
          </a:p>
        </p:txBody>
      </p:sp>
      <p:sp>
        <p:nvSpPr>
          <p:cNvPr id="9" name="Arrow: Up 8">
            <a:extLst>
              <a:ext uri="{FF2B5EF4-FFF2-40B4-BE49-F238E27FC236}">
                <a16:creationId xmlns:a16="http://schemas.microsoft.com/office/drawing/2014/main" id="{D3CF7E7B-38A4-418E-BB75-49A2641C93ED}"/>
              </a:ext>
            </a:extLst>
          </p:cNvPr>
          <p:cNvSpPr/>
          <p:nvPr/>
        </p:nvSpPr>
        <p:spPr>
          <a:xfrm rot="16200000">
            <a:off x="7617460" y="4731764"/>
            <a:ext cx="339241" cy="476833"/>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 name="Rectangle 2">
            <a:extLst>
              <a:ext uri="{FF2B5EF4-FFF2-40B4-BE49-F238E27FC236}">
                <a16:creationId xmlns:a16="http://schemas.microsoft.com/office/drawing/2014/main" id="{C5987B53-2336-4413-ADFF-2B3F3DDC691B}"/>
              </a:ext>
            </a:extLst>
          </p:cNvPr>
          <p:cNvSpPr/>
          <p:nvPr/>
        </p:nvSpPr>
        <p:spPr>
          <a:xfrm>
            <a:off x="778693" y="893062"/>
            <a:ext cx="4257897" cy="369332"/>
          </a:xfrm>
          <a:prstGeom prst="rect">
            <a:avLst/>
          </a:prstGeom>
        </p:spPr>
        <p:txBody>
          <a:bodyPr wrap="none">
            <a:spAutoFit/>
          </a:bodyPr>
          <a:lstStyle/>
          <a:p>
            <a:r>
              <a:rPr lang="en-US" dirty="0">
                <a:solidFill>
                  <a:srgbClr val="FFFF00"/>
                </a:solidFill>
                <a:latin typeface="Californian FB" panose="0207040306080B030204" pitchFamily="18" charset="0"/>
              </a:rPr>
              <a:t>Copying Information From Other Resumes </a:t>
            </a:r>
          </a:p>
        </p:txBody>
      </p:sp>
    </p:spTree>
    <p:extLst>
      <p:ext uri="{BB962C8B-B14F-4D97-AF65-F5344CB8AC3E}">
        <p14:creationId xmlns:p14="http://schemas.microsoft.com/office/powerpoint/2010/main" val="4013672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C0FCD-DD1B-46F3-8382-00C41E395E0C}"/>
              </a:ext>
            </a:extLst>
          </p:cNvPr>
          <p:cNvSpPr>
            <a:spLocks noGrp="1"/>
          </p:cNvSpPr>
          <p:nvPr>
            <p:ph type="title"/>
          </p:nvPr>
        </p:nvSpPr>
        <p:spPr>
          <a:xfrm>
            <a:off x="725619" y="1488332"/>
            <a:ext cx="2863886" cy="3220384"/>
          </a:xfrm>
        </p:spPr>
        <p:txBody>
          <a:bodyPr>
            <a:normAutofit/>
          </a:bodyPr>
          <a:lstStyle/>
          <a:p>
            <a:r>
              <a:rPr lang="en-US" sz="2400" dirty="0">
                <a:latin typeface="Californian FB" panose="0207040306080B030204" pitchFamily="18" charset="0"/>
              </a:rPr>
              <a:t>Select the resume to work from. This will open a window below with info from that resume.</a:t>
            </a:r>
            <a:br>
              <a:rPr lang="en-US" sz="2400" dirty="0">
                <a:latin typeface="Californian FB" panose="0207040306080B030204" pitchFamily="18" charset="0"/>
              </a:rPr>
            </a:br>
            <a:br>
              <a:rPr lang="en-US" sz="2400" dirty="0">
                <a:latin typeface="Californian FB" panose="0207040306080B030204" pitchFamily="18" charset="0"/>
              </a:rPr>
            </a:br>
            <a:r>
              <a:rPr lang="en-US" sz="2400" dirty="0">
                <a:latin typeface="Californian FB" panose="0207040306080B030204" pitchFamily="18" charset="0"/>
              </a:rPr>
              <a:t>You can repeat this throughout the rest of the sections.</a:t>
            </a:r>
            <a:endParaRPr lang="en-US" sz="2400" dirty="0"/>
          </a:p>
        </p:txBody>
      </p:sp>
      <p:pic>
        <p:nvPicPr>
          <p:cNvPr id="4" name="Picture 3">
            <a:extLst>
              <a:ext uri="{FF2B5EF4-FFF2-40B4-BE49-F238E27FC236}">
                <a16:creationId xmlns:a16="http://schemas.microsoft.com/office/drawing/2014/main" id="{A27D3B76-3A22-410A-8755-77478062615A}"/>
              </a:ext>
            </a:extLst>
          </p:cNvPr>
          <p:cNvPicPr>
            <a:picLocks noChangeAspect="1"/>
          </p:cNvPicPr>
          <p:nvPr/>
        </p:nvPicPr>
        <p:blipFill>
          <a:blip r:embed="rId2"/>
          <a:stretch>
            <a:fillRect/>
          </a:stretch>
        </p:blipFill>
        <p:spPr>
          <a:xfrm>
            <a:off x="5428034" y="1628894"/>
            <a:ext cx="5710137" cy="4510316"/>
          </a:xfrm>
          <a:prstGeom prst="rect">
            <a:avLst/>
          </a:prstGeom>
        </p:spPr>
      </p:pic>
      <p:sp>
        <p:nvSpPr>
          <p:cNvPr id="6" name="Arrow: Up 5">
            <a:extLst>
              <a:ext uri="{FF2B5EF4-FFF2-40B4-BE49-F238E27FC236}">
                <a16:creationId xmlns:a16="http://schemas.microsoft.com/office/drawing/2014/main" id="{B76ACCD7-E0D2-4482-8051-720D3E4B8A0A}"/>
              </a:ext>
            </a:extLst>
          </p:cNvPr>
          <p:cNvSpPr/>
          <p:nvPr/>
        </p:nvSpPr>
        <p:spPr>
          <a:xfrm rot="16200000">
            <a:off x="8463871" y="3476015"/>
            <a:ext cx="339241" cy="476833"/>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 name="TextBox 4">
            <a:extLst>
              <a:ext uri="{FF2B5EF4-FFF2-40B4-BE49-F238E27FC236}">
                <a16:creationId xmlns:a16="http://schemas.microsoft.com/office/drawing/2014/main" id="{850EC62D-102F-4D7C-A031-72838F79DDEB}"/>
              </a:ext>
            </a:extLst>
          </p:cNvPr>
          <p:cNvSpPr txBox="1"/>
          <p:nvPr/>
        </p:nvSpPr>
        <p:spPr>
          <a:xfrm>
            <a:off x="951346" y="360218"/>
            <a:ext cx="3605474" cy="584775"/>
          </a:xfrm>
          <a:prstGeom prst="rect">
            <a:avLst/>
          </a:prstGeom>
          <a:noFill/>
        </p:spPr>
        <p:txBody>
          <a:bodyPr wrap="none" rtlCol="0">
            <a:spAutoFit/>
          </a:bodyPr>
          <a:lstStyle/>
          <a:p>
            <a:r>
              <a:rPr lang="en-US" sz="3200" dirty="0">
                <a:latin typeface="Californian FB" panose="0207040306080B030204" pitchFamily="18" charset="0"/>
              </a:rPr>
              <a:t>RESUME BUILDER</a:t>
            </a:r>
          </a:p>
        </p:txBody>
      </p:sp>
    </p:spTree>
    <p:extLst>
      <p:ext uri="{BB962C8B-B14F-4D97-AF65-F5344CB8AC3E}">
        <p14:creationId xmlns:p14="http://schemas.microsoft.com/office/powerpoint/2010/main" val="3921694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64122-1D31-4B3A-A27A-3351DF532225}"/>
              </a:ext>
            </a:extLst>
          </p:cNvPr>
          <p:cNvSpPr>
            <a:spLocks noGrp="1"/>
          </p:cNvSpPr>
          <p:nvPr>
            <p:ph type="title"/>
          </p:nvPr>
        </p:nvSpPr>
        <p:spPr>
          <a:xfrm>
            <a:off x="778158" y="1287084"/>
            <a:ext cx="3734941" cy="5831273"/>
          </a:xfrm>
        </p:spPr>
        <p:txBody>
          <a:bodyPr vert="horz" lIns="91440" tIns="45720" rIns="91440" bIns="45720" rtlCol="0" anchor="b">
            <a:noAutofit/>
          </a:bodyPr>
          <a:lstStyle/>
          <a:p>
            <a:pPr>
              <a:lnSpc>
                <a:spcPct val="100000"/>
              </a:lnSpc>
            </a:pPr>
            <a:r>
              <a:rPr lang="en-US" sz="2400" dirty="0">
                <a:latin typeface="Californian FB" panose="0207040306080B030204" pitchFamily="18" charset="0"/>
              </a:rPr>
              <a:t> </a:t>
            </a:r>
            <a:br>
              <a:rPr lang="en-US" sz="2400" dirty="0">
                <a:latin typeface="Californian FB" panose="0207040306080B030204" pitchFamily="18" charset="0"/>
              </a:rPr>
            </a:br>
            <a:r>
              <a:rPr lang="en-US" sz="2400" dirty="0">
                <a:latin typeface="Californian FB" panose="0207040306080B030204" pitchFamily="18" charset="0"/>
              </a:rPr>
              <a:t>You can copy instructor courses from your POST Profile.</a:t>
            </a:r>
            <a:br>
              <a:rPr lang="en-US" sz="2400" dirty="0">
                <a:latin typeface="Californian FB" panose="0207040306080B030204" pitchFamily="18" charset="0"/>
              </a:rPr>
            </a:br>
            <a:br>
              <a:rPr lang="en-US" sz="2400" dirty="0">
                <a:latin typeface="Californian FB" panose="0207040306080B030204" pitchFamily="18" charset="0"/>
              </a:rPr>
            </a:br>
            <a:r>
              <a:rPr lang="en-US" sz="2400" dirty="0">
                <a:latin typeface="Californian FB" panose="0207040306080B030204" pitchFamily="18" charset="0"/>
              </a:rPr>
              <a:t>** Check  1070(b) for POST Specialized Instructor Training or 1070(c) for the equivalency. </a:t>
            </a:r>
            <a:br>
              <a:rPr lang="en-US" sz="2400" dirty="0">
                <a:latin typeface="Californian FB" panose="0207040306080B030204" pitchFamily="18" charset="0"/>
              </a:rPr>
            </a:br>
            <a:br>
              <a:rPr lang="en-US" sz="2400" dirty="0">
                <a:latin typeface="Californian FB" panose="0207040306080B030204" pitchFamily="18" charset="0"/>
              </a:rPr>
            </a:br>
            <a:r>
              <a:rPr lang="en-US" sz="2400" dirty="0">
                <a:latin typeface="Californian FB" panose="0207040306080B030204" pitchFamily="18" charset="0"/>
              </a:rPr>
              <a:t>Once complete with this section, click on the blue “Return” tab to take you back to your resume page. </a:t>
            </a:r>
            <a:br>
              <a:rPr lang="en-US" sz="2400" dirty="0">
                <a:latin typeface="Californian FB" panose="0207040306080B030204" pitchFamily="18" charset="0"/>
              </a:rPr>
            </a:br>
            <a:br>
              <a:rPr lang="en-US" sz="2400" dirty="0">
                <a:latin typeface="Californian FB" panose="0207040306080B030204" pitchFamily="18" charset="0"/>
              </a:rPr>
            </a:br>
            <a:endParaRPr lang="en-US" sz="2400" cap="none" dirty="0">
              <a:latin typeface="Californian FB" panose="0207040306080B030204" pitchFamily="18" charset="0"/>
            </a:endParaRPr>
          </a:p>
        </p:txBody>
      </p:sp>
      <p:sp>
        <p:nvSpPr>
          <p:cNvPr id="68" name="TextBox 67">
            <a:extLst>
              <a:ext uri="{FF2B5EF4-FFF2-40B4-BE49-F238E27FC236}">
                <a16:creationId xmlns:a16="http://schemas.microsoft.com/office/drawing/2014/main" id="{C87422B2-FFDC-4138-861D-0A2C54482AAB}"/>
              </a:ext>
            </a:extLst>
          </p:cNvPr>
          <p:cNvSpPr txBox="1"/>
          <p:nvPr/>
        </p:nvSpPr>
        <p:spPr>
          <a:xfrm>
            <a:off x="951346" y="360218"/>
            <a:ext cx="3605474" cy="584775"/>
          </a:xfrm>
          <a:prstGeom prst="rect">
            <a:avLst/>
          </a:prstGeom>
          <a:noFill/>
        </p:spPr>
        <p:txBody>
          <a:bodyPr wrap="none" rtlCol="0">
            <a:spAutoFit/>
          </a:bodyPr>
          <a:lstStyle/>
          <a:p>
            <a:r>
              <a:rPr lang="en-US" sz="3200" dirty="0">
                <a:latin typeface="Californian FB" panose="0207040306080B030204" pitchFamily="18" charset="0"/>
              </a:rPr>
              <a:t>RESUME BUILDER</a:t>
            </a:r>
          </a:p>
        </p:txBody>
      </p:sp>
      <p:pic>
        <p:nvPicPr>
          <p:cNvPr id="7" name="Picture 6">
            <a:extLst>
              <a:ext uri="{FF2B5EF4-FFF2-40B4-BE49-F238E27FC236}">
                <a16:creationId xmlns:a16="http://schemas.microsoft.com/office/drawing/2014/main" id="{828D72CC-08DC-49CD-BE0B-CD5933525279}"/>
              </a:ext>
            </a:extLst>
          </p:cNvPr>
          <p:cNvPicPr/>
          <p:nvPr/>
        </p:nvPicPr>
        <p:blipFill>
          <a:blip r:embed="rId3"/>
          <a:stretch>
            <a:fillRect/>
          </a:stretch>
        </p:blipFill>
        <p:spPr>
          <a:xfrm>
            <a:off x="5679439" y="1199536"/>
            <a:ext cx="5455921" cy="4581504"/>
          </a:xfrm>
          <a:prstGeom prst="rect">
            <a:avLst/>
          </a:prstGeom>
        </p:spPr>
      </p:pic>
      <p:sp>
        <p:nvSpPr>
          <p:cNvPr id="66" name="Arrow: Up 65">
            <a:extLst>
              <a:ext uri="{FF2B5EF4-FFF2-40B4-BE49-F238E27FC236}">
                <a16:creationId xmlns:a16="http://schemas.microsoft.com/office/drawing/2014/main" id="{3598B57D-D027-4158-B526-A8176439F67D}"/>
              </a:ext>
            </a:extLst>
          </p:cNvPr>
          <p:cNvSpPr/>
          <p:nvPr/>
        </p:nvSpPr>
        <p:spPr>
          <a:xfrm rot="16200000">
            <a:off x="7999362" y="2874528"/>
            <a:ext cx="339241" cy="476833"/>
          </a:xfrm>
          <a:prstGeom prst="upArrow">
            <a:avLst>
              <a:gd name="adj1" fmla="val 50000"/>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5" name="Picture 4">
            <a:extLst>
              <a:ext uri="{FF2B5EF4-FFF2-40B4-BE49-F238E27FC236}">
                <a16:creationId xmlns:a16="http://schemas.microsoft.com/office/drawing/2014/main" id="{16EB7A66-E686-4F50-8179-413A2C8FD6FF}"/>
              </a:ext>
            </a:extLst>
          </p:cNvPr>
          <p:cNvPicPr>
            <a:picLocks noChangeAspect="1"/>
          </p:cNvPicPr>
          <p:nvPr/>
        </p:nvPicPr>
        <p:blipFill>
          <a:blip r:embed="rId4"/>
          <a:stretch>
            <a:fillRect/>
          </a:stretch>
        </p:blipFill>
        <p:spPr>
          <a:xfrm>
            <a:off x="7793139" y="5943872"/>
            <a:ext cx="1285875" cy="609600"/>
          </a:xfrm>
          <a:prstGeom prst="rect">
            <a:avLst/>
          </a:prstGeom>
        </p:spPr>
      </p:pic>
      <p:sp>
        <p:nvSpPr>
          <p:cNvPr id="3" name="TextBox 2">
            <a:extLst>
              <a:ext uri="{FF2B5EF4-FFF2-40B4-BE49-F238E27FC236}">
                <a16:creationId xmlns:a16="http://schemas.microsoft.com/office/drawing/2014/main" id="{116C911E-DC10-4E5B-B87B-56BBE1C2722F}"/>
              </a:ext>
            </a:extLst>
          </p:cNvPr>
          <p:cNvSpPr txBox="1"/>
          <p:nvPr/>
        </p:nvSpPr>
        <p:spPr>
          <a:xfrm>
            <a:off x="1531008" y="830204"/>
            <a:ext cx="2603466" cy="369332"/>
          </a:xfrm>
          <a:prstGeom prst="rect">
            <a:avLst/>
          </a:prstGeom>
          <a:noFill/>
        </p:spPr>
        <p:txBody>
          <a:bodyPr wrap="square" rtlCol="0">
            <a:spAutoFit/>
          </a:bodyPr>
          <a:lstStyle/>
          <a:p>
            <a:r>
              <a:rPr lang="en-US" dirty="0">
                <a:solidFill>
                  <a:srgbClr val="FFFF00"/>
                </a:solidFill>
                <a:latin typeface="Californian FB" panose="0207040306080B030204" pitchFamily="18" charset="0"/>
              </a:rPr>
              <a:t>Completing Section 4</a:t>
            </a:r>
          </a:p>
        </p:txBody>
      </p:sp>
      <p:sp>
        <p:nvSpPr>
          <p:cNvPr id="9" name="Arrow: Up 8">
            <a:extLst>
              <a:ext uri="{FF2B5EF4-FFF2-40B4-BE49-F238E27FC236}">
                <a16:creationId xmlns:a16="http://schemas.microsoft.com/office/drawing/2014/main" id="{1C466B2C-A8C8-45C4-B4CF-8395D158EB3F}"/>
              </a:ext>
            </a:extLst>
          </p:cNvPr>
          <p:cNvSpPr/>
          <p:nvPr/>
        </p:nvSpPr>
        <p:spPr>
          <a:xfrm>
            <a:off x="9999886" y="4399311"/>
            <a:ext cx="339241" cy="476833"/>
          </a:xfrm>
          <a:prstGeom prst="upArrow">
            <a:avLst>
              <a:gd name="adj1" fmla="val 50000"/>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0" name="Arrow: Up 9">
            <a:extLst>
              <a:ext uri="{FF2B5EF4-FFF2-40B4-BE49-F238E27FC236}">
                <a16:creationId xmlns:a16="http://schemas.microsoft.com/office/drawing/2014/main" id="{F568627C-076A-47F8-9810-A275835E1838}"/>
              </a:ext>
            </a:extLst>
          </p:cNvPr>
          <p:cNvSpPr/>
          <p:nvPr/>
        </p:nvSpPr>
        <p:spPr>
          <a:xfrm rot="16200000">
            <a:off x="9300575" y="6010255"/>
            <a:ext cx="339241" cy="476833"/>
          </a:xfrm>
          <a:prstGeom prst="upArrow">
            <a:avLst>
              <a:gd name="adj1" fmla="val 50000"/>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Tree>
    <p:extLst>
      <p:ext uri="{BB962C8B-B14F-4D97-AF65-F5344CB8AC3E}">
        <p14:creationId xmlns:p14="http://schemas.microsoft.com/office/powerpoint/2010/main" val="1805197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C698F1-7CD3-4DF0-ACEE-6AC8FA8C4AE5}"/>
              </a:ext>
            </a:extLst>
          </p:cNvPr>
          <p:cNvSpPr>
            <a:spLocks noGrp="1"/>
          </p:cNvSpPr>
          <p:nvPr>
            <p:ph idx="1"/>
          </p:nvPr>
        </p:nvSpPr>
        <p:spPr>
          <a:xfrm>
            <a:off x="730268" y="1576243"/>
            <a:ext cx="3510116" cy="2176104"/>
          </a:xfrm>
        </p:spPr>
        <p:txBody>
          <a:bodyPr>
            <a:normAutofit/>
          </a:bodyPr>
          <a:lstStyle/>
          <a:p>
            <a:pPr marL="0" indent="0">
              <a:buNone/>
            </a:pPr>
            <a:r>
              <a:rPr lang="en-US" sz="2400" dirty="0">
                <a:latin typeface="Californian FB" panose="0207040306080B030204" pitchFamily="18" charset="0"/>
              </a:rPr>
              <a:t>A completed Instructor resume will look like this, all 4 sections have been completed.</a:t>
            </a:r>
          </a:p>
        </p:txBody>
      </p:sp>
      <p:pic>
        <p:nvPicPr>
          <p:cNvPr id="4" name="Picture 3">
            <a:extLst>
              <a:ext uri="{FF2B5EF4-FFF2-40B4-BE49-F238E27FC236}">
                <a16:creationId xmlns:a16="http://schemas.microsoft.com/office/drawing/2014/main" id="{9EABCF99-977C-411B-B97E-6C9C67D42596}"/>
              </a:ext>
            </a:extLst>
          </p:cNvPr>
          <p:cNvPicPr>
            <a:picLocks noChangeAspect="1"/>
          </p:cNvPicPr>
          <p:nvPr/>
        </p:nvPicPr>
        <p:blipFill>
          <a:blip r:embed="rId2"/>
          <a:stretch>
            <a:fillRect/>
          </a:stretch>
        </p:blipFill>
        <p:spPr>
          <a:xfrm>
            <a:off x="6368375" y="680936"/>
            <a:ext cx="4769795" cy="5505855"/>
          </a:xfrm>
          <a:prstGeom prst="rect">
            <a:avLst/>
          </a:prstGeom>
        </p:spPr>
      </p:pic>
      <p:sp>
        <p:nvSpPr>
          <p:cNvPr id="5" name="TextBox 4">
            <a:extLst>
              <a:ext uri="{FF2B5EF4-FFF2-40B4-BE49-F238E27FC236}">
                <a16:creationId xmlns:a16="http://schemas.microsoft.com/office/drawing/2014/main" id="{392DEE40-370B-4A0B-930F-4EFDEC5DB089}"/>
              </a:ext>
            </a:extLst>
          </p:cNvPr>
          <p:cNvSpPr txBox="1"/>
          <p:nvPr/>
        </p:nvSpPr>
        <p:spPr>
          <a:xfrm>
            <a:off x="951346" y="360218"/>
            <a:ext cx="3605474" cy="584775"/>
          </a:xfrm>
          <a:prstGeom prst="rect">
            <a:avLst/>
          </a:prstGeom>
          <a:noFill/>
        </p:spPr>
        <p:txBody>
          <a:bodyPr wrap="none" rtlCol="0">
            <a:spAutoFit/>
          </a:bodyPr>
          <a:lstStyle/>
          <a:p>
            <a:r>
              <a:rPr lang="en-US" sz="3200" dirty="0">
                <a:latin typeface="Californian FB" panose="0207040306080B030204" pitchFamily="18" charset="0"/>
              </a:rPr>
              <a:t>RESUME BUILDER</a:t>
            </a:r>
          </a:p>
        </p:txBody>
      </p:sp>
    </p:spTree>
    <p:extLst>
      <p:ext uri="{BB962C8B-B14F-4D97-AF65-F5344CB8AC3E}">
        <p14:creationId xmlns:p14="http://schemas.microsoft.com/office/powerpoint/2010/main" val="878286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E4E73-91AA-4E24-BE70-2FFBE00DF18B}"/>
              </a:ext>
            </a:extLst>
          </p:cNvPr>
          <p:cNvSpPr>
            <a:spLocks noGrp="1"/>
          </p:cNvSpPr>
          <p:nvPr>
            <p:ph type="title"/>
          </p:nvPr>
        </p:nvSpPr>
        <p:spPr>
          <a:xfrm>
            <a:off x="752127" y="1491571"/>
            <a:ext cx="3734941" cy="4395031"/>
          </a:xfrm>
        </p:spPr>
        <p:txBody>
          <a:bodyPr vert="horz" lIns="91440" tIns="45720" rIns="91440" bIns="45720" rtlCol="0" anchor="b">
            <a:noAutofit/>
          </a:bodyPr>
          <a:lstStyle/>
          <a:p>
            <a:pPr>
              <a:lnSpc>
                <a:spcPct val="100000"/>
              </a:lnSpc>
            </a:pPr>
            <a:r>
              <a:rPr lang="en-US" sz="2400" u="sng" cap="none" dirty="0">
                <a:latin typeface="Californian FB" panose="0207040306080B030204" pitchFamily="18" charset="0"/>
              </a:rPr>
              <a:t>Step 5:</a:t>
            </a:r>
            <a:r>
              <a:rPr lang="en-US" sz="2400" cap="none" dirty="0">
                <a:latin typeface="Californian FB" panose="0207040306080B030204" pitchFamily="18" charset="0"/>
              </a:rPr>
              <a:t> </a:t>
            </a:r>
            <a:br>
              <a:rPr lang="en-US" sz="2400" cap="none" dirty="0">
                <a:latin typeface="Californian FB" panose="0207040306080B030204" pitchFamily="18" charset="0"/>
              </a:rPr>
            </a:br>
            <a:r>
              <a:rPr lang="en-US" sz="2400" cap="none" dirty="0">
                <a:latin typeface="Californian FB" panose="0207040306080B030204" pitchFamily="18" charset="0"/>
              </a:rPr>
              <a:t>Once you are done with the new resume, click on the drop down and change from “Draft” to “Ready” and click on “Submit.”  </a:t>
            </a:r>
            <a:br>
              <a:rPr lang="en-US" sz="2400" cap="none" dirty="0">
                <a:latin typeface="Californian FB" panose="0207040306080B030204" pitchFamily="18" charset="0"/>
              </a:rPr>
            </a:br>
            <a:br>
              <a:rPr lang="en-US" sz="2400" cap="none" dirty="0">
                <a:latin typeface="Californian FB" panose="0207040306080B030204" pitchFamily="18" charset="0"/>
              </a:rPr>
            </a:br>
            <a:r>
              <a:rPr lang="en-US" sz="2400" cap="none" dirty="0">
                <a:latin typeface="Californian FB" panose="0207040306080B030204" pitchFamily="18" charset="0"/>
              </a:rPr>
              <a:t>This will take you to the next page where you can select which presenter to send your resume to. </a:t>
            </a:r>
            <a:br>
              <a:rPr lang="en-US" sz="2400" cap="none" dirty="0">
                <a:latin typeface="Californian FB" panose="0207040306080B030204" pitchFamily="18" charset="0"/>
              </a:rPr>
            </a:br>
            <a:endParaRPr lang="en-US" sz="2400" cap="none" dirty="0">
              <a:latin typeface="Californian FB" panose="0207040306080B030204" pitchFamily="18" charset="0"/>
            </a:endParaRPr>
          </a:p>
        </p:txBody>
      </p:sp>
      <p:pic>
        <p:nvPicPr>
          <p:cNvPr id="4" name="Picture 3">
            <a:extLst>
              <a:ext uri="{FF2B5EF4-FFF2-40B4-BE49-F238E27FC236}">
                <a16:creationId xmlns:a16="http://schemas.microsoft.com/office/drawing/2014/main" id="{CBFAB062-A842-44AE-AB38-447B87560A86}"/>
              </a:ext>
            </a:extLst>
          </p:cNvPr>
          <p:cNvPicPr/>
          <p:nvPr/>
        </p:nvPicPr>
        <p:blipFill>
          <a:blip r:embed="rId2"/>
          <a:stretch>
            <a:fillRect/>
          </a:stretch>
        </p:blipFill>
        <p:spPr>
          <a:xfrm>
            <a:off x="5398851" y="1373082"/>
            <a:ext cx="5739319" cy="4803982"/>
          </a:xfrm>
          <a:prstGeom prst="rect">
            <a:avLst/>
          </a:prstGeom>
        </p:spPr>
      </p:pic>
      <p:sp>
        <p:nvSpPr>
          <p:cNvPr id="129" name="Arrow: Up 128">
            <a:extLst>
              <a:ext uri="{FF2B5EF4-FFF2-40B4-BE49-F238E27FC236}">
                <a16:creationId xmlns:a16="http://schemas.microsoft.com/office/drawing/2014/main" id="{642CEC91-A72B-433C-8E70-38AD7E554600}"/>
              </a:ext>
            </a:extLst>
          </p:cNvPr>
          <p:cNvSpPr/>
          <p:nvPr/>
        </p:nvSpPr>
        <p:spPr>
          <a:xfrm rot="16200000">
            <a:off x="10332354" y="3787220"/>
            <a:ext cx="290599" cy="44958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31" name="Arrow: Up 130">
            <a:extLst>
              <a:ext uri="{FF2B5EF4-FFF2-40B4-BE49-F238E27FC236}">
                <a16:creationId xmlns:a16="http://schemas.microsoft.com/office/drawing/2014/main" id="{6F457287-BA8D-4C7E-8CBE-91A792A5FB78}"/>
              </a:ext>
            </a:extLst>
          </p:cNvPr>
          <p:cNvSpPr/>
          <p:nvPr/>
        </p:nvSpPr>
        <p:spPr>
          <a:xfrm>
            <a:off x="10332353" y="5131063"/>
            <a:ext cx="290599" cy="44958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66" name="TextBox 65">
            <a:extLst>
              <a:ext uri="{FF2B5EF4-FFF2-40B4-BE49-F238E27FC236}">
                <a16:creationId xmlns:a16="http://schemas.microsoft.com/office/drawing/2014/main" id="{F98B7198-8BE8-42DA-9D32-8CFFDAD3E485}"/>
              </a:ext>
            </a:extLst>
          </p:cNvPr>
          <p:cNvSpPr txBox="1"/>
          <p:nvPr/>
        </p:nvSpPr>
        <p:spPr>
          <a:xfrm>
            <a:off x="951346" y="360218"/>
            <a:ext cx="3605474" cy="584775"/>
          </a:xfrm>
          <a:prstGeom prst="rect">
            <a:avLst/>
          </a:prstGeom>
          <a:noFill/>
        </p:spPr>
        <p:txBody>
          <a:bodyPr wrap="none" rtlCol="0">
            <a:spAutoFit/>
          </a:bodyPr>
          <a:lstStyle/>
          <a:p>
            <a:r>
              <a:rPr lang="en-US" sz="3200" dirty="0">
                <a:latin typeface="Californian FB" panose="0207040306080B030204" pitchFamily="18" charset="0"/>
              </a:rPr>
              <a:t>RESUME BUILDER</a:t>
            </a:r>
          </a:p>
        </p:txBody>
      </p:sp>
    </p:spTree>
    <p:extLst>
      <p:ext uri="{BB962C8B-B14F-4D97-AF65-F5344CB8AC3E}">
        <p14:creationId xmlns:p14="http://schemas.microsoft.com/office/powerpoint/2010/main" val="1075014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E4E73-91AA-4E24-BE70-2FFBE00DF18B}"/>
              </a:ext>
            </a:extLst>
          </p:cNvPr>
          <p:cNvSpPr>
            <a:spLocks noGrp="1"/>
          </p:cNvSpPr>
          <p:nvPr>
            <p:ph type="title"/>
          </p:nvPr>
        </p:nvSpPr>
        <p:spPr>
          <a:xfrm>
            <a:off x="734330" y="1546699"/>
            <a:ext cx="3734941" cy="4015609"/>
          </a:xfrm>
        </p:spPr>
        <p:txBody>
          <a:bodyPr vert="horz" lIns="91440" tIns="45720" rIns="91440" bIns="45720" rtlCol="0" anchor="b">
            <a:noAutofit/>
          </a:bodyPr>
          <a:lstStyle/>
          <a:p>
            <a:pPr>
              <a:lnSpc>
                <a:spcPct val="100000"/>
              </a:lnSpc>
            </a:pPr>
            <a:r>
              <a:rPr lang="en-US" sz="2400" u="sng" cap="none" dirty="0">
                <a:latin typeface="Californian FB" panose="0207040306080B030204" pitchFamily="18" charset="0"/>
              </a:rPr>
              <a:t>Step 6: </a:t>
            </a:r>
            <a:br>
              <a:rPr lang="en-US" sz="2400" cap="none" dirty="0">
                <a:latin typeface="Californian FB" panose="0207040306080B030204" pitchFamily="18" charset="0"/>
              </a:rPr>
            </a:br>
            <a:r>
              <a:rPr lang="en-US" sz="2400" cap="none" dirty="0">
                <a:latin typeface="Californian FB" panose="0207040306080B030204" pitchFamily="18" charset="0"/>
              </a:rPr>
              <a:t>Click the “Select Presenter” box for the presenter you wish the resume to go to, and then click on the blue “Submit Resume” button.</a:t>
            </a:r>
            <a:br>
              <a:rPr lang="en-US" sz="2400" cap="none" dirty="0">
                <a:latin typeface="Californian FB" panose="0207040306080B030204" pitchFamily="18" charset="0"/>
              </a:rPr>
            </a:br>
            <a:br>
              <a:rPr lang="en-US" sz="2400" cap="none" dirty="0">
                <a:latin typeface="Californian FB" panose="0207040306080B030204" pitchFamily="18" charset="0"/>
              </a:rPr>
            </a:br>
            <a:r>
              <a:rPr lang="en-US" sz="2400" cap="none" dirty="0">
                <a:latin typeface="Californian FB" panose="0207040306080B030204" pitchFamily="18" charset="0"/>
              </a:rPr>
              <a:t>* You must have already added the presenter to your list.</a:t>
            </a:r>
            <a:br>
              <a:rPr lang="en-US" sz="2400" cap="none" dirty="0">
                <a:latin typeface="Californian FB" panose="0207040306080B030204" pitchFamily="18" charset="0"/>
              </a:rPr>
            </a:br>
            <a:endParaRPr lang="en-US" sz="2400" cap="none" dirty="0">
              <a:latin typeface="Californian FB" panose="0207040306080B030204" pitchFamily="18" charset="0"/>
            </a:endParaRPr>
          </a:p>
        </p:txBody>
      </p:sp>
      <p:pic>
        <p:nvPicPr>
          <p:cNvPr id="66" name="Picture 65">
            <a:extLst>
              <a:ext uri="{FF2B5EF4-FFF2-40B4-BE49-F238E27FC236}">
                <a16:creationId xmlns:a16="http://schemas.microsoft.com/office/drawing/2014/main" id="{234C5533-4045-43A6-B029-42CE314F2716}"/>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5437762" y="1546699"/>
            <a:ext cx="5680953" cy="4614142"/>
          </a:xfrm>
          <a:prstGeom prst="rect">
            <a:avLst/>
          </a:prstGeom>
        </p:spPr>
      </p:pic>
      <p:sp>
        <p:nvSpPr>
          <p:cNvPr id="68" name="Arrow: Up 67">
            <a:extLst>
              <a:ext uri="{FF2B5EF4-FFF2-40B4-BE49-F238E27FC236}">
                <a16:creationId xmlns:a16="http://schemas.microsoft.com/office/drawing/2014/main" id="{6266EC84-7B04-452B-92B5-E131D220FEEF}"/>
              </a:ext>
            </a:extLst>
          </p:cNvPr>
          <p:cNvSpPr/>
          <p:nvPr/>
        </p:nvSpPr>
        <p:spPr>
          <a:xfrm rot="16200000">
            <a:off x="10171965" y="3628979"/>
            <a:ext cx="290599" cy="44958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69" name="Arrow: Up 68">
            <a:extLst>
              <a:ext uri="{FF2B5EF4-FFF2-40B4-BE49-F238E27FC236}">
                <a16:creationId xmlns:a16="http://schemas.microsoft.com/office/drawing/2014/main" id="{3ED59392-B614-4DFD-B97A-4BE6387BBABB}"/>
              </a:ext>
            </a:extLst>
          </p:cNvPr>
          <p:cNvSpPr/>
          <p:nvPr/>
        </p:nvSpPr>
        <p:spPr>
          <a:xfrm>
            <a:off x="9875835" y="5711260"/>
            <a:ext cx="290599" cy="44958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70" name="TextBox 69">
            <a:extLst>
              <a:ext uri="{FF2B5EF4-FFF2-40B4-BE49-F238E27FC236}">
                <a16:creationId xmlns:a16="http://schemas.microsoft.com/office/drawing/2014/main" id="{D965AA7B-E11D-425D-A733-973A84EE39AE}"/>
              </a:ext>
            </a:extLst>
          </p:cNvPr>
          <p:cNvSpPr txBox="1"/>
          <p:nvPr/>
        </p:nvSpPr>
        <p:spPr>
          <a:xfrm>
            <a:off x="951346" y="360218"/>
            <a:ext cx="3605474" cy="584775"/>
          </a:xfrm>
          <a:prstGeom prst="rect">
            <a:avLst/>
          </a:prstGeom>
          <a:noFill/>
        </p:spPr>
        <p:txBody>
          <a:bodyPr wrap="none" rtlCol="0">
            <a:spAutoFit/>
          </a:bodyPr>
          <a:lstStyle/>
          <a:p>
            <a:r>
              <a:rPr lang="en-US" sz="3200" dirty="0">
                <a:latin typeface="Californian FB" panose="0207040306080B030204" pitchFamily="18" charset="0"/>
              </a:rPr>
              <a:t>RESUME BUILDER</a:t>
            </a:r>
          </a:p>
        </p:txBody>
      </p:sp>
    </p:spTree>
    <p:extLst>
      <p:ext uri="{BB962C8B-B14F-4D97-AF65-F5344CB8AC3E}">
        <p14:creationId xmlns:p14="http://schemas.microsoft.com/office/powerpoint/2010/main" val="2437034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64122-1D31-4B3A-A27A-3351DF532225}"/>
              </a:ext>
            </a:extLst>
          </p:cNvPr>
          <p:cNvSpPr>
            <a:spLocks noGrp="1"/>
          </p:cNvSpPr>
          <p:nvPr>
            <p:ph type="title"/>
          </p:nvPr>
        </p:nvSpPr>
        <p:spPr>
          <a:xfrm>
            <a:off x="821879" y="1574800"/>
            <a:ext cx="3734941" cy="3708400"/>
          </a:xfrm>
        </p:spPr>
        <p:txBody>
          <a:bodyPr vert="horz" lIns="91440" tIns="45720" rIns="91440" bIns="45720" rtlCol="0" anchor="b">
            <a:noAutofit/>
          </a:bodyPr>
          <a:lstStyle/>
          <a:p>
            <a:pPr>
              <a:lnSpc>
                <a:spcPct val="100000"/>
              </a:lnSpc>
            </a:pPr>
            <a:r>
              <a:rPr lang="en-US" sz="2400" u="sng" cap="none" dirty="0">
                <a:latin typeface="Californian FB" panose="0207040306080B030204" pitchFamily="18" charset="0"/>
              </a:rPr>
              <a:t>How to copy </a:t>
            </a:r>
            <a:r>
              <a:rPr lang="en-US" sz="2400" cap="none" dirty="0">
                <a:latin typeface="Californian FB" panose="0207040306080B030204" pitchFamily="18" charset="0"/>
              </a:rPr>
              <a:t>from your original instructor resume (Resume Builder) to create a new and different instructor resume.</a:t>
            </a:r>
            <a:br>
              <a:rPr lang="en-US" sz="2400" cap="none" dirty="0">
                <a:latin typeface="Californian FB" panose="0207040306080B030204" pitchFamily="18" charset="0"/>
              </a:rPr>
            </a:br>
            <a:r>
              <a:rPr lang="en-US" sz="2400" cap="none" dirty="0">
                <a:latin typeface="Californian FB" panose="0207040306080B030204" pitchFamily="18" charset="0"/>
              </a:rPr>
              <a:t> </a:t>
            </a:r>
            <a:br>
              <a:rPr lang="en-US" sz="2400" cap="none" dirty="0">
                <a:latin typeface="Californian FB" panose="0207040306080B030204" pitchFamily="18" charset="0"/>
              </a:rPr>
            </a:br>
            <a:r>
              <a:rPr lang="en-US" sz="2400" u="sng" cap="none" dirty="0">
                <a:latin typeface="Californian FB" panose="0207040306080B030204" pitchFamily="18" charset="0"/>
              </a:rPr>
              <a:t>Step </a:t>
            </a:r>
            <a:r>
              <a:rPr lang="en-US" sz="2400" u="sng" dirty="0">
                <a:latin typeface="Californian FB" panose="0207040306080B030204" pitchFamily="18" charset="0"/>
              </a:rPr>
              <a:t>1</a:t>
            </a:r>
            <a:r>
              <a:rPr lang="en-US" sz="2400" u="sng" cap="none" dirty="0">
                <a:latin typeface="Californian FB" panose="0207040306080B030204" pitchFamily="18" charset="0"/>
              </a:rPr>
              <a:t>:</a:t>
            </a:r>
            <a:r>
              <a:rPr lang="en-US" sz="2400" cap="none" dirty="0">
                <a:latin typeface="Californian FB" panose="0207040306080B030204" pitchFamily="18" charset="0"/>
              </a:rPr>
              <a:t> </a:t>
            </a:r>
            <a:br>
              <a:rPr lang="en-US" sz="2400" cap="none" dirty="0">
                <a:latin typeface="Californian FB" panose="0207040306080B030204" pitchFamily="18" charset="0"/>
              </a:rPr>
            </a:br>
            <a:r>
              <a:rPr lang="en-US" sz="2400" cap="none" dirty="0">
                <a:latin typeface="Californian FB" panose="0207040306080B030204" pitchFamily="18" charset="0"/>
              </a:rPr>
              <a:t>Log into Instructor Resume Builder. Click on Resumes</a:t>
            </a:r>
            <a:br>
              <a:rPr lang="en-US" sz="2400" cap="none" dirty="0">
                <a:latin typeface="Californian FB" panose="0207040306080B030204" pitchFamily="18" charset="0"/>
              </a:rPr>
            </a:br>
            <a:endParaRPr lang="en-US" sz="2400" cap="none" dirty="0">
              <a:latin typeface="Californian FB" panose="0207040306080B030204" pitchFamily="18" charset="0"/>
            </a:endParaRPr>
          </a:p>
        </p:txBody>
      </p:sp>
      <p:pic>
        <p:nvPicPr>
          <p:cNvPr id="4" name="Picture 3">
            <a:extLst>
              <a:ext uri="{FF2B5EF4-FFF2-40B4-BE49-F238E27FC236}">
                <a16:creationId xmlns:a16="http://schemas.microsoft.com/office/drawing/2014/main" id="{4FC9EFC6-39F9-4594-80EA-B6018BB7CA93}"/>
              </a:ext>
            </a:extLst>
          </p:cNvPr>
          <p:cNvPicPr/>
          <p:nvPr/>
        </p:nvPicPr>
        <p:blipFill>
          <a:blip r:embed="rId3">
            <a:extLst>
              <a:ext uri="{28A0092B-C50C-407E-A947-70E740481C1C}">
                <a14:useLocalDpi xmlns:a14="http://schemas.microsoft.com/office/drawing/2010/main" val="0"/>
              </a:ext>
            </a:extLst>
          </a:blip>
          <a:stretch>
            <a:fillRect/>
          </a:stretch>
        </p:blipFill>
        <p:spPr>
          <a:xfrm>
            <a:off x="5369068" y="1574800"/>
            <a:ext cx="5759375" cy="4553626"/>
          </a:xfrm>
          <a:prstGeom prst="rect">
            <a:avLst/>
          </a:prstGeom>
          <a:effectLst>
            <a:softEdge rad="38100"/>
          </a:effectLst>
        </p:spPr>
      </p:pic>
      <p:sp>
        <p:nvSpPr>
          <p:cNvPr id="66" name="Arrow: Up 65">
            <a:extLst>
              <a:ext uri="{FF2B5EF4-FFF2-40B4-BE49-F238E27FC236}">
                <a16:creationId xmlns:a16="http://schemas.microsoft.com/office/drawing/2014/main" id="{3598B57D-D027-4158-B526-A8176439F67D}"/>
              </a:ext>
            </a:extLst>
          </p:cNvPr>
          <p:cNvSpPr/>
          <p:nvPr/>
        </p:nvSpPr>
        <p:spPr>
          <a:xfrm>
            <a:off x="6354458" y="4514995"/>
            <a:ext cx="339241" cy="476833"/>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68" name="TextBox 67">
            <a:extLst>
              <a:ext uri="{FF2B5EF4-FFF2-40B4-BE49-F238E27FC236}">
                <a16:creationId xmlns:a16="http://schemas.microsoft.com/office/drawing/2014/main" id="{C87422B2-FFDC-4138-861D-0A2C54482AAB}"/>
              </a:ext>
            </a:extLst>
          </p:cNvPr>
          <p:cNvSpPr txBox="1"/>
          <p:nvPr/>
        </p:nvSpPr>
        <p:spPr>
          <a:xfrm>
            <a:off x="951346" y="360218"/>
            <a:ext cx="3605474" cy="584775"/>
          </a:xfrm>
          <a:prstGeom prst="rect">
            <a:avLst/>
          </a:prstGeom>
          <a:noFill/>
        </p:spPr>
        <p:txBody>
          <a:bodyPr wrap="none" rtlCol="0">
            <a:spAutoFit/>
          </a:bodyPr>
          <a:lstStyle/>
          <a:p>
            <a:r>
              <a:rPr lang="en-US" sz="3200" dirty="0">
                <a:latin typeface="Californian FB" panose="0207040306080B030204" pitchFamily="18" charset="0"/>
              </a:rPr>
              <a:t>RESUME BUILDER</a:t>
            </a:r>
          </a:p>
        </p:txBody>
      </p:sp>
      <p:sp>
        <p:nvSpPr>
          <p:cNvPr id="3" name="Rectangle 2">
            <a:extLst>
              <a:ext uri="{FF2B5EF4-FFF2-40B4-BE49-F238E27FC236}">
                <a16:creationId xmlns:a16="http://schemas.microsoft.com/office/drawing/2014/main" id="{539047B9-D526-4B49-B30A-53294634E06D}"/>
              </a:ext>
            </a:extLst>
          </p:cNvPr>
          <p:cNvSpPr/>
          <p:nvPr/>
        </p:nvSpPr>
        <p:spPr>
          <a:xfrm>
            <a:off x="1629603" y="890564"/>
            <a:ext cx="2119491" cy="369332"/>
          </a:xfrm>
          <a:prstGeom prst="rect">
            <a:avLst/>
          </a:prstGeom>
        </p:spPr>
        <p:txBody>
          <a:bodyPr wrap="square">
            <a:spAutoFit/>
          </a:bodyPr>
          <a:lstStyle/>
          <a:p>
            <a:r>
              <a:rPr lang="en-US" dirty="0">
                <a:solidFill>
                  <a:srgbClr val="FFFF00"/>
                </a:solidFill>
                <a:latin typeface="Californian FB" panose="0207040306080B030204" pitchFamily="18" charset="0"/>
              </a:rPr>
              <a:t>How to copy resume</a:t>
            </a:r>
          </a:p>
        </p:txBody>
      </p:sp>
    </p:spTree>
    <p:extLst>
      <p:ext uri="{BB962C8B-B14F-4D97-AF65-F5344CB8AC3E}">
        <p14:creationId xmlns:p14="http://schemas.microsoft.com/office/powerpoint/2010/main" val="18356911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64122-1D31-4B3A-A27A-3351DF532225}"/>
              </a:ext>
            </a:extLst>
          </p:cNvPr>
          <p:cNvSpPr>
            <a:spLocks noGrp="1"/>
          </p:cNvSpPr>
          <p:nvPr>
            <p:ph type="title"/>
          </p:nvPr>
        </p:nvSpPr>
        <p:spPr>
          <a:xfrm>
            <a:off x="788769" y="1631752"/>
            <a:ext cx="3734941" cy="2898775"/>
          </a:xfrm>
        </p:spPr>
        <p:txBody>
          <a:bodyPr vert="horz" lIns="91440" tIns="45720" rIns="91440" bIns="45720" rtlCol="0" anchor="b">
            <a:noAutofit/>
          </a:bodyPr>
          <a:lstStyle/>
          <a:p>
            <a:pPr>
              <a:lnSpc>
                <a:spcPct val="100000"/>
              </a:lnSpc>
            </a:pPr>
            <a:r>
              <a:rPr lang="en-US" sz="2400" u="sng" cap="none" dirty="0">
                <a:latin typeface="Californian FB" panose="0207040306080B030204" pitchFamily="18" charset="0"/>
              </a:rPr>
              <a:t>Step 2 </a:t>
            </a:r>
            <a:r>
              <a:rPr lang="en-US" sz="2400" cap="none" dirty="0">
                <a:latin typeface="Californian FB" panose="0207040306080B030204" pitchFamily="18" charset="0"/>
              </a:rPr>
              <a:t> </a:t>
            </a:r>
            <a:br>
              <a:rPr lang="en-US" sz="2400" cap="none" dirty="0">
                <a:latin typeface="Californian FB" panose="0207040306080B030204" pitchFamily="18" charset="0"/>
              </a:rPr>
            </a:br>
            <a:r>
              <a:rPr lang="en-US" sz="2400" cap="none" dirty="0">
                <a:latin typeface="Californian FB" panose="0207040306080B030204" pitchFamily="18" charset="0"/>
              </a:rPr>
              <a:t>Click on blue colored button “Start New Resume.”</a:t>
            </a:r>
            <a:br>
              <a:rPr lang="en-US" sz="2400" cap="none" dirty="0">
                <a:latin typeface="Californian FB" panose="0207040306080B030204" pitchFamily="18" charset="0"/>
              </a:rPr>
            </a:br>
            <a:br>
              <a:rPr lang="en-US" sz="2400" cap="none" dirty="0">
                <a:latin typeface="Californian FB" panose="0207040306080B030204" pitchFamily="18" charset="0"/>
              </a:rPr>
            </a:br>
            <a:r>
              <a:rPr lang="en-US" sz="2400" cap="none" dirty="0">
                <a:latin typeface="Californian FB" panose="0207040306080B030204" pitchFamily="18" charset="0"/>
              </a:rPr>
              <a:t>This will open a box in which you can select the resume you would like to copy from. </a:t>
            </a:r>
          </a:p>
        </p:txBody>
      </p:sp>
      <p:pic>
        <p:nvPicPr>
          <p:cNvPr id="66" name="Picture 65">
            <a:extLst>
              <a:ext uri="{FF2B5EF4-FFF2-40B4-BE49-F238E27FC236}">
                <a16:creationId xmlns:a16="http://schemas.microsoft.com/office/drawing/2014/main" id="{655AE8C8-B0D9-4053-8166-A5FE8CE53D50}"/>
              </a:ext>
            </a:extLst>
          </p:cNvPr>
          <p:cNvPicPr/>
          <p:nvPr/>
        </p:nvPicPr>
        <p:blipFill rotWithShape="1">
          <a:blip r:embed="rId2" cstate="print">
            <a:extLst>
              <a:ext uri="{28A0092B-C50C-407E-A947-70E740481C1C}">
                <a14:useLocalDpi xmlns:a14="http://schemas.microsoft.com/office/drawing/2010/main" val="0"/>
              </a:ext>
            </a:extLst>
          </a:blip>
          <a:srcRect l="5762" r="34486" b="-2"/>
          <a:stretch/>
        </p:blipFill>
        <p:spPr>
          <a:xfrm>
            <a:off x="5209308" y="1136606"/>
            <a:ext cx="6044479" cy="4987103"/>
          </a:xfrm>
          <a:prstGeom prst="rect">
            <a:avLst/>
          </a:prstGeom>
        </p:spPr>
      </p:pic>
      <p:sp>
        <p:nvSpPr>
          <p:cNvPr id="129" name="Arrow: Up 128">
            <a:extLst>
              <a:ext uri="{FF2B5EF4-FFF2-40B4-BE49-F238E27FC236}">
                <a16:creationId xmlns:a16="http://schemas.microsoft.com/office/drawing/2014/main" id="{5A18790D-C505-4ED3-B30F-938360B4593A}"/>
              </a:ext>
            </a:extLst>
          </p:cNvPr>
          <p:cNvSpPr/>
          <p:nvPr/>
        </p:nvSpPr>
        <p:spPr>
          <a:xfrm>
            <a:off x="6096000" y="3826179"/>
            <a:ext cx="290599" cy="44958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31" name="Arrow: Up 130">
            <a:extLst>
              <a:ext uri="{FF2B5EF4-FFF2-40B4-BE49-F238E27FC236}">
                <a16:creationId xmlns:a16="http://schemas.microsoft.com/office/drawing/2014/main" id="{9A4D58F0-8661-43D8-8B08-8A7BFEF025F0}"/>
              </a:ext>
            </a:extLst>
          </p:cNvPr>
          <p:cNvSpPr/>
          <p:nvPr/>
        </p:nvSpPr>
        <p:spPr>
          <a:xfrm rot="16200000">
            <a:off x="6809714" y="2560335"/>
            <a:ext cx="290599" cy="44958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63" name="TextBox 62">
            <a:extLst>
              <a:ext uri="{FF2B5EF4-FFF2-40B4-BE49-F238E27FC236}">
                <a16:creationId xmlns:a16="http://schemas.microsoft.com/office/drawing/2014/main" id="{3BBD7731-8E2B-4CC4-9D64-61B877DB6ABF}"/>
              </a:ext>
            </a:extLst>
          </p:cNvPr>
          <p:cNvSpPr txBox="1"/>
          <p:nvPr/>
        </p:nvSpPr>
        <p:spPr>
          <a:xfrm>
            <a:off x="951346" y="360218"/>
            <a:ext cx="3605474" cy="584775"/>
          </a:xfrm>
          <a:prstGeom prst="rect">
            <a:avLst/>
          </a:prstGeom>
          <a:noFill/>
        </p:spPr>
        <p:txBody>
          <a:bodyPr wrap="none" rtlCol="0">
            <a:spAutoFit/>
          </a:bodyPr>
          <a:lstStyle/>
          <a:p>
            <a:r>
              <a:rPr lang="en-US" sz="3200" dirty="0">
                <a:latin typeface="Californian FB" panose="0207040306080B030204" pitchFamily="18" charset="0"/>
              </a:rPr>
              <a:t>RESUME BUILDER</a:t>
            </a:r>
          </a:p>
        </p:txBody>
      </p:sp>
    </p:spTree>
    <p:extLst>
      <p:ext uri="{BB962C8B-B14F-4D97-AF65-F5344CB8AC3E}">
        <p14:creationId xmlns:p14="http://schemas.microsoft.com/office/powerpoint/2010/main" val="1866905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D7DEA-8671-4C64-A1ED-194DE7109FF8}"/>
              </a:ext>
            </a:extLst>
          </p:cNvPr>
          <p:cNvSpPr>
            <a:spLocks noGrp="1"/>
          </p:cNvSpPr>
          <p:nvPr>
            <p:ph type="ctrTitle"/>
          </p:nvPr>
        </p:nvSpPr>
        <p:spPr>
          <a:xfrm>
            <a:off x="1876423" y="703988"/>
            <a:ext cx="8791575" cy="1536700"/>
          </a:xfrm>
        </p:spPr>
        <p:txBody>
          <a:bodyPr>
            <a:normAutofit/>
          </a:bodyPr>
          <a:lstStyle/>
          <a:p>
            <a:pPr algn="ctr"/>
            <a:r>
              <a:rPr lang="en-US" sz="4400" dirty="0">
                <a:latin typeface="Californian FB" panose="0207040306080B030204" pitchFamily="18" charset="0"/>
              </a:rPr>
              <a:t>QUESTIONS FROM EMAIL</a:t>
            </a:r>
            <a:br>
              <a:rPr lang="en-US" dirty="0">
                <a:latin typeface="Californian FB" panose="0207040306080B030204" pitchFamily="18" charset="0"/>
              </a:rPr>
            </a:br>
            <a:endParaRPr lang="en-US" dirty="0">
              <a:latin typeface="Californian FB" panose="0207040306080B030204" pitchFamily="18" charset="0"/>
            </a:endParaRPr>
          </a:p>
        </p:txBody>
      </p:sp>
      <p:sp>
        <p:nvSpPr>
          <p:cNvPr id="3" name="Subtitle 2">
            <a:extLst>
              <a:ext uri="{FF2B5EF4-FFF2-40B4-BE49-F238E27FC236}">
                <a16:creationId xmlns:a16="http://schemas.microsoft.com/office/drawing/2014/main" id="{999E5A55-4AB5-474A-9146-A31A0118080A}"/>
              </a:ext>
            </a:extLst>
          </p:cNvPr>
          <p:cNvSpPr>
            <a:spLocks noGrp="1"/>
          </p:cNvSpPr>
          <p:nvPr>
            <p:ph type="subTitle" idx="1"/>
          </p:nvPr>
        </p:nvSpPr>
        <p:spPr>
          <a:xfrm>
            <a:off x="1700212" y="2036220"/>
            <a:ext cx="8791575" cy="3533202"/>
          </a:xfrm>
        </p:spPr>
        <p:txBody>
          <a:bodyPr>
            <a:normAutofit lnSpcReduction="10000"/>
          </a:bodyPr>
          <a:lstStyle/>
          <a:p>
            <a:pPr algn="l">
              <a:lnSpc>
                <a:spcPct val="100000"/>
              </a:lnSpc>
              <a:spcBef>
                <a:spcPts val="0"/>
              </a:spcBef>
            </a:pPr>
            <a:r>
              <a:rPr lang="en-US" sz="2800" dirty="0">
                <a:solidFill>
                  <a:schemeClr val="tx1"/>
                </a:solidFill>
                <a:latin typeface="Californian FB" panose="0207040306080B030204" pitchFamily="18" charset="0"/>
              </a:rPr>
              <a:t>1</a:t>
            </a:r>
            <a:r>
              <a:rPr lang="en-US" sz="2800" cap="none" dirty="0">
                <a:solidFill>
                  <a:schemeClr val="tx1"/>
                </a:solidFill>
                <a:latin typeface="Californian FB" panose="0207040306080B030204" pitchFamily="18" charset="0"/>
              </a:rPr>
              <a:t>).  Is there a way to download all current resumes into the resume builder? </a:t>
            </a:r>
          </a:p>
          <a:p>
            <a:pPr algn="l">
              <a:lnSpc>
                <a:spcPct val="100000"/>
              </a:lnSpc>
              <a:spcBef>
                <a:spcPts val="0"/>
              </a:spcBef>
            </a:pPr>
            <a:endParaRPr lang="en-US" sz="2800" cap="none" dirty="0">
              <a:solidFill>
                <a:srgbClr val="FFFF00"/>
              </a:solidFill>
              <a:latin typeface="Californian FB" panose="0207040306080B030204" pitchFamily="18" charset="0"/>
            </a:endParaRPr>
          </a:p>
          <a:p>
            <a:pPr algn="l">
              <a:lnSpc>
                <a:spcPct val="100000"/>
              </a:lnSpc>
              <a:spcBef>
                <a:spcPts val="0"/>
              </a:spcBef>
            </a:pPr>
            <a:r>
              <a:rPr lang="en-US" sz="2800" cap="none" dirty="0">
                <a:solidFill>
                  <a:srgbClr val="FFFF00"/>
                </a:solidFill>
                <a:latin typeface="Californian FB" panose="0207040306080B030204" pitchFamily="18" charset="0"/>
              </a:rPr>
              <a:t>No, they have to be individually built by the instructor and submitted to the presenter.</a:t>
            </a:r>
          </a:p>
          <a:p>
            <a:pPr>
              <a:lnSpc>
                <a:spcPct val="100000"/>
              </a:lnSpc>
              <a:spcBef>
                <a:spcPts val="0"/>
              </a:spcBef>
            </a:pPr>
            <a:endParaRPr lang="en-US" sz="2800" dirty="0">
              <a:solidFill>
                <a:srgbClr val="FFFF00"/>
              </a:solidFill>
              <a:latin typeface="Californian FB" panose="0207040306080B030204" pitchFamily="18" charset="0"/>
            </a:endParaRPr>
          </a:p>
          <a:p>
            <a:pPr>
              <a:lnSpc>
                <a:spcPct val="100000"/>
              </a:lnSpc>
              <a:spcBef>
                <a:spcPts val="0"/>
              </a:spcBef>
            </a:pPr>
            <a:endParaRPr lang="en-US" dirty="0">
              <a:solidFill>
                <a:schemeClr val="tx1"/>
              </a:solidFill>
            </a:endParaRPr>
          </a:p>
          <a:p>
            <a:pPr>
              <a:lnSpc>
                <a:spcPct val="100000"/>
              </a:lnSpc>
              <a:spcBef>
                <a:spcPts val="0"/>
              </a:spcBef>
            </a:pPr>
            <a:endParaRPr lang="en-US" dirty="0">
              <a:solidFill>
                <a:schemeClr val="tx1"/>
              </a:solidFill>
            </a:endParaRPr>
          </a:p>
          <a:p>
            <a:pPr>
              <a:lnSpc>
                <a:spcPct val="100000"/>
              </a:lnSpc>
              <a:spcBef>
                <a:spcPts val="0"/>
              </a:spcBef>
            </a:pPr>
            <a:r>
              <a:rPr lang="en-US" dirty="0">
                <a:solidFill>
                  <a:schemeClr val="tx1"/>
                </a:solidFill>
              </a:rPr>
              <a:t>	</a:t>
            </a:r>
          </a:p>
        </p:txBody>
      </p:sp>
    </p:spTree>
    <p:extLst>
      <p:ext uri="{BB962C8B-B14F-4D97-AF65-F5344CB8AC3E}">
        <p14:creationId xmlns:p14="http://schemas.microsoft.com/office/powerpoint/2010/main" val="5752579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64122-1D31-4B3A-A27A-3351DF532225}"/>
              </a:ext>
            </a:extLst>
          </p:cNvPr>
          <p:cNvSpPr>
            <a:spLocks noGrp="1"/>
          </p:cNvSpPr>
          <p:nvPr>
            <p:ph type="title"/>
          </p:nvPr>
        </p:nvSpPr>
        <p:spPr>
          <a:xfrm>
            <a:off x="746869" y="1647486"/>
            <a:ext cx="3734941" cy="1488991"/>
          </a:xfrm>
        </p:spPr>
        <p:txBody>
          <a:bodyPr vert="horz" lIns="91440" tIns="45720" rIns="91440" bIns="45720" rtlCol="0" anchor="b">
            <a:noAutofit/>
          </a:bodyPr>
          <a:lstStyle/>
          <a:p>
            <a:pPr>
              <a:lnSpc>
                <a:spcPct val="100000"/>
              </a:lnSpc>
            </a:pPr>
            <a:r>
              <a:rPr lang="en-US" sz="2400" u="sng" cap="none" dirty="0">
                <a:latin typeface="Californian FB" panose="0207040306080B030204" pitchFamily="18" charset="0"/>
              </a:rPr>
              <a:t>Step 3:</a:t>
            </a:r>
            <a:r>
              <a:rPr lang="en-US" sz="2400" cap="none" dirty="0">
                <a:latin typeface="Californian FB" panose="0207040306080B030204" pitchFamily="18" charset="0"/>
              </a:rPr>
              <a:t> </a:t>
            </a:r>
            <a:br>
              <a:rPr lang="en-US" sz="2400" cap="none" dirty="0">
                <a:latin typeface="Californian FB" panose="0207040306080B030204" pitchFamily="18" charset="0"/>
              </a:rPr>
            </a:br>
            <a:r>
              <a:rPr lang="en-US" sz="2400" cap="none" dirty="0">
                <a:latin typeface="Californian FB" panose="0207040306080B030204" pitchFamily="18" charset="0"/>
              </a:rPr>
              <a:t>Click on blue “Edit Section 1” button.</a:t>
            </a:r>
            <a:br>
              <a:rPr lang="en-US" sz="2400" cap="none" dirty="0">
                <a:latin typeface="Californian FB" panose="0207040306080B030204" pitchFamily="18" charset="0"/>
              </a:rPr>
            </a:br>
            <a:endParaRPr lang="en-US" sz="2400" cap="none" dirty="0">
              <a:latin typeface="Californian FB" panose="0207040306080B030204" pitchFamily="18" charset="0"/>
            </a:endParaRPr>
          </a:p>
        </p:txBody>
      </p:sp>
      <p:pic>
        <p:nvPicPr>
          <p:cNvPr id="5" name="Picture 4">
            <a:extLst>
              <a:ext uri="{FF2B5EF4-FFF2-40B4-BE49-F238E27FC236}">
                <a16:creationId xmlns:a16="http://schemas.microsoft.com/office/drawing/2014/main" id="{5EB4F1A6-B9FA-45F3-8116-F4FB11E3352F}"/>
              </a:ext>
            </a:extLst>
          </p:cNvPr>
          <p:cNvPicPr>
            <a:picLocks noChangeAspect="1"/>
          </p:cNvPicPr>
          <p:nvPr/>
        </p:nvPicPr>
        <p:blipFill>
          <a:blip r:embed="rId3"/>
          <a:stretch>
            <a:fillRect/>
          </a:stretch>
        </p:blipFill>
        <p:spPr>
          <a:xfrm>
            <a:off x="5437762" y="1647486"/>
            <a:ext cx="5720371" cy="4619073"/>
          </a:xfrm>
          <a:prstGeom prst="rect">
            <a:avLst/>
          </a:prstGeom>
        </p:spPr>
      </p:pic>
      <p:sp>
        <p:nvSpPr>
          <p:cNvPr id="68" name="Arrow: Up 67">
            <a:extLst>
              <a:ext uri="{FF2B5EF4-FFF2-40B4-BE49-F238E27FC236}">
                <a16:creationId xmlns:a16="http://schemas.microsoft.com/office/drawing/2014/main" id="{8CACE339-5834-4119-923F-A1D92B9E96E2}"/>
              </a:ext>
            </a:extLst>
          </p:cNvPr>
          <p:cNvSpPr/>
          <p:nvPr/>
        </p:nvSpPr>
        <p:spPr>
          <a:xfrm rot="16200000">
            <a:off x="7230681" y="5730944"/>
            <a:ext cx="290599" cy="44958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66" name="TextBox 65">
            <a:extLst>
              <a:ext uri="{FF2B5EF4-FFF2-40B4-BE49-F238E27FC236}">
                <a16:creationId xmlns:a16="http://schemas.microsoft.com/office/drawing/2014/main" id="{0261D619-3E93-4FB1-BD4E-53FC23B20CDB}"/>
              </a:ext>
            </a:extLst>
          </p:cNvPr>
          <p:cNvSpPr txBox="1"/>
          <p:nvPr/>
        </p:nvSpPr>
        <p:spPr>
          <a:xfrm>
            <a:off x="951346" y="360218"/>
            <a:ext cx="3605474" cy="584775"/>
          </a:xfrm>
          <a:prstGeom prst="rect">
            <a:avLst/>
          </a:prstGeom>
          <a:noFill/>
        </p:spPr>
        <p:txBody>
          <a:bodyPr wrap="none" rtlCol="0">
            <a:spAutoFit/>
          </a:bodyPr>
          <a:lstStyle/>
          <a:p>
            <a:r>
              <a:rPr lang="en-US" sz="3200" dirty="0">
                <a:latin typeface="Californian FB" panose="0207040306080B030204" pitchFamily="18" charset="0"/>
              </a:rPr>
              <a:t>RESUME BUILDER</a:t>
            </a:r>
          </a:p>
        </p:txBody>
      </p:sp>
      <p:sp>
        <p:nvSpPr>
          <p:cNvPr id="3" name="TextBox 2">
            <a:extLst>
              <a:ext uri="{FF2B5EF4-FFF2-40B4-BE49-F238E27FC236}">
                <a16:creationId xmlns:a16="http://schemas.microsoft.com/office/drawing/2014/main" id="{F4E14886-1B59-4ECA-BE16-D6027FF1A91C}"/>
              </a:ext>
            </a:extLst>
          </p:cNvPr>
          <p:cNvSpPr txBox="1"/>
          <p:nvPr/>
        </p:nvSpPr>
        <p:spPr>
          <a:xfrm>
            <a:off x="1524000" y="819186"/>
            <a:ext cx="2180681" cy="369332"/>
          </a:xfrm>
          <a:prstGeom prst="rect">
            <a:avLst/>
          </a:prstGeom>
          <a:noFill/>
        </p:spPr>
        <p:txBody>
          <a:bodyPr wrap="square" rtlCol="0">
            <a:spAutoFit/>
          </a:bodyPr>
          <a:lstStyle/>
          <a:p>
            <a:r>
              <a:rPr lang="en-US" dirty="0">
                <a:latin typeface="Californian FB" panose="0207040306080B030204" pitchFamily="18" charset="0"/>
              </a:rPr>
              <a:t>How to copy resume</a:t>
            </a:r>
          </a:p>
        </p:txBody>
      </p:sp>
    </p:spTree>
    <p:extLst>
      <p:ext uri="{BB962C8B-B14F-4D97-AF65-F5344CB8AC3E}">
        <p14:creationId xmlns:p14="http://schemas.microsoft.com/office/powerpoint/2010/main" val="41495975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E4E73-91AA-4E24-BE70-2FFBE00DF18B}"/>
              </a:ext>
            </a:extLst>
          </p:cNvPr>
          <p:cNvSpPr>
            <a:spLocks noGrp="1"/>
          </p:cNvSpPr>
          <p:nvPr>
            <p:ph type="title"/>
          </p:nvPr>
        </p:nvSpPr>
        <p:spPr>
          <a:xfrm>
            <a:off x="718434" y="1397415"/>
            <a:ext cx="3122539" cy="2301193"/>
          </a:xfrm>
        </p:spPr>
        <p:txBody>
          <a:bodyPr vert="horz" lIns="91440" tIns="45720" rIns="91440" bIns="45720" rtlCol="0" anchor="b">
            <a:noAutofit/>
          </a:bodyPr>
          <a:lstStyle/>
          <a:p>
            <a:pPr>
              <a:lnSpc>
                <a:spcPct val="100000"/>
              </a:lnSpc>
            </a:pPr>
            <a:r>
              <a:rPr lang="en-US" sz="2400" u="sng" cap="none" dirty="0">
                <a:latin typeface="Californian FB" panose="0207040306080B030204" pitchFamily="18" charset="0"/>
              </a:rPr>
              <a:t>Step 3:</a:t>
            </a:r>
            <a:r>
              <a:rPr lang="en-US" sz="2400" cap="none" dirty="0">
                <a:latin typeface="Californian FB" panose="0207040306080B030204" pitchFamily="18" charset="0"/>
              </a:rPr>
              <a:t> </a:t>
            </a:r>
            <a:br>
              <a:rPr lang="en-US" sz="2400" cap="none" dirty="0">
                <a:latin typeface="Californian FB" panose="0207040306080B030204" pitchFamily="18" charset="0"/>
              </a:rPr>
            </a:br>
            <a:r>
              <a:rPr lang="en-US" sz="2400" cap="none" dirty="0">
                <a:latin typeface="Californian FB" panose="0207040306080B030204" pitchFamily="18" charset="0"/>
              </a:rPr>
              <a:t>In the “Resume Name” box, change the name of this new resume. </a:t>
            </a:r>
            <a:br>
              <a:rPr lang="en-US" sz="2400" cap="none" dirty="0">
                <a:latin typeface="Californian FB" panose="0207040306080B030204" pitchFamily="18" charset="0"/>
              </a:rPr>
            </a:br>
            <a:endParaRPr lang="en-US" sz="2400" cap="none" dirty="0">
              <a:latin typeface="Californian FB" panose="0207040306080B030204" pitchFamily="18" charset="0"/>
            </a:endParaRPr>
          </a:p>
        </p:txBody>
      </p:sp>
      <p:pic>
        <p:nvPicPr>
          <p:cNvPr id="4" name="Picture 3">
            <a:extLst>
              <a:ext uri="{FF2B5EF4-FFF2-40B4-BE49-F238E27FC236}">
                <a16:creationId xmlns:a16="http://schemas.microsoft.com/office/drawing/2014/main" id="{CE5A379B-264B-410B-807B-9FFEC3A34ADF}"/>
              </a:ext>
            </a:extLst>
          </p:cNvPr>
          <p:cNvPicPr/>
          <p:nvPr/>
        </p:nvPicPr>
        <p:blipFill rotWithShape="1">
          <a:blip r:embed="rId2">
            <a:extLst>
              <a:ext uri="{28A0092B-C50C-407E-A947-70E740481C1C}">
                <a14:useLocalDpi xmlns:a14="http://schemas.microsoft.com/office/drawing/2010/main" val="0"/>
              </a:ext>
            </a:extLst>
          </a:blip>
          <a:srcRect r="33412" b="-1"/>
          <a:stretch/>
        </p:blipFill>
        <p:spPr>
          <a:xfrm>
            <a:off x="5408580" y="1592724"/>
            <a:ext cx="5710136" cy="4555157"/>
          </a:xfrm>
          <a:prstGeom prst="rect">
            <a:avLst/>
          </a:prstGeom>
        </p:spPr>
      </p:pic>
      <p:sp>
        <p:nvSpPr>
          <p:cNvPr id="66" name="Arrow: Up 65">
            <a:extLst>
              <a:ext uri="{FF2B5EF4-FFF2-40B4-BE49-F238E27FC236}">
                <a16:creationId xmlns:a16="http://schemas.microsoft.com/office/drawing/2014/main" id="{C757DBF7-9CA1-4AD5-A25F-90E026210744}"/>
              </a:ext>
            </a:extLst>
          </p:cNvPr>
          <p:cNvSpPr/>
          <p:nvPr/>
        </p:nvSpPr>
        <p:spPr>
          <a:xfrm rot="16200000">
            <a:off x="7619750" y="2984692"/>
            <a:ext cx="290599" cy="44958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68" name="TextBox 67">
            <a:extLst>
              <a:ext uri="{FF2B5EF4-FFF2-40B4-BE49-F238E27FC236}">
                <a16:creationId xmlns:a16="http://schemas.microsoft.com/office/drawing/2014/main" id="{38B21527-74F1-44F6-B535-BA84C14EFAC8}"/>
              </a:ext>
            </a:extLst>
          </p:cNvPr>
          <p:cNvSpPr txBox="1"/>
          <p:nvPr/>
        </p:nvSpPr>
        <p:spPr>
          <a:xfrm>
            <a:off x="951346" y="360218"/>
            <a:ext cx="3605474" cy="584775"/>
          </a:xfrm>
          <a:prstGeom prst="rect">
            <a:avLst/>
          </a:prstGeom>
          <a:noFill/>
        </p:spPr>
        <p:txBody>
          <a:bodyPr wrap="none" rtlCol="0">
            <a:spAutoFit/>
          </a:bodyPr>
          <a:lstStyle/>
          <a:p>
            <a:r>
              <a:rPr lang="en-US" sz="3200" dirty="0">
                <a:latin typeface="Californian FB" panose="0207040306080B030204" pitchFamily="18" charset="0"/>
              </a:rPr>
              <a:t>RESUME BUILDER</a:t>
            </a:r>
          </a:p>
        </p:txBody>
      </p:sp>
      <p:sp>
        <p:nvSpPr>
          <p:cNvPr id="5" name="Rectangle 4">
            <a:extLst>
              <a:ext uri="{FF2B5EF4-FFF2-40B4-BE49-F238E27FC236}">
                <a16:creationId xmlns:a16="http://schemas.microsoft.com/office/drawing/2014/main" id="{21E06668-5930-4968-8CA4-721685439CF8}"/>
              </a:ext>
            </a:extLst>
          </p:cNvPr>
          <p:cNvSpPr/>
          <p:nvPr/>
        </p:nvSpPr>
        <p:spPr>
          <a:xfrm>
            <a:off x="1510247" y="899526"/>
            <a:ext cx="2119491" cy="369332"/>
          </a:xfrm>
          <a:prstGeom prst="rect">
            <a:avLst/>
          </a:prstGeom>
        </p:spPr>
        <p:txBody>
          <a:bodyPr wrap="none">
            <a:spAutoFit/>
          </a:bodyPr>
          <a:lstStyle/>
          <a:p>
            <a:pPr lvl="0"/>
            <a:r>
              <a:rPr lang="en-US" dirty="0">
                <a:solidFill>
                  <a:srgbClr val="FFFF00"/>
                </a:solidFill>
                <a:latin typeface="Californian FB" panose="0207040306080B030204" pitchFamily="18" charset="0"/>
              </a:rPr>
              <a:t>How to copy resume</a:t>
            </a:r>
          </a:p>
        </p:txBody>
      </p:sp>
    </p:spTree>
    <p:extLst>
      <p:ext uri="{BB962C8B-B14F-4D97-AF65-F5344CB8AC3E}">
        <p14:creationId xmlns:p14="http://schemas.microsoft.com/office/powerpoint/2010/main" val="12269184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E4E73-91AA-4E24-BE70-2FFBE00DF18B}"/>
              </a:ext>
            </a:extLst>
          </p:cNvPr>
          <p:cNvSpPr>
            <a:spLocks noGrp="1"/>
          </p:cNvSpPr>
          <p:nvPr>
            <p:ph type="title"/>
          </p:nvPr>
        </p:nvSpPr>
        <p:spPr>
          <a:xfrm>
            <a:off x="722638" y="1594285"/>
            <a:ext cx="3734941" cy="4025900"/>
          </a:xfrm>
        </p:spPr>
        <p:txBody>
          <a:bodyPr vert="horz" lIns="91440" tIns="45720" rIns="91440" bIns="45720" rtlCol="0" anchor="b">
            <a:noAutofit/>
          </a:bodyPr>
          <a:lstStyle/>
          <a:p>
            <a:pPr>
              <a:lnSpc>
                <a:spcPct val="100000"/>
              </a:lnSpc>
            </a:pPr>
            <a:r>
              <a:rPr lang="en-US" sz="2400" u="sng" cap="none" dirty="0">
                <a:latin typeface="Californian FB" panose="0207040306080B030204" pitchFamily="18" charset="0"/>
              </a:rPr>
              <a:t>Step 4:</a:t>
            </a:r>
            <a:br>
              <a:rPr lang="en-US" sz="2400" cap="none" dirty="0">
                <a:latin typeface="Californian FB" panose="0207040306080B030204" pitchFamily="18" charset="0"/>
              </a:rPr>
            </a:br>
            <a:r>
              <a:rPr lang="en-US" sz="2400" cap="none" dirty="0">
                <a:latin typeface="Californian FB" panose="0207040306080B030204" pitchFamily="18" charset="0"/>
              </a:rPr>
              <a:t>You can “Edit” or “Delete” each section to tailor the resume to the course you are going to teach. </a:t>
            </a:r>
            <a:br>
              <a:rPr lang="en-US" sz="2400" cap="none" dirty="0">
                <a:latin typeface="Californian FB" panose="0207040306080B030204" pitchFamily="18" charset="0"/>
              </a:rPr>
            </a:br>
            <a:br>
              <a:rPr lang="en-US" sz="2400" cap="none" dirty="0">
                <a:latin typeface="Californian FB" panose="0207040306080B030204" pitchFamily="18" charset="0"/>
              </a:rPr>
            </a:br>
            <a:r>
              <a:rPr lang="en-US" sz="2400" cap="none" dirty="0">
                <a:latin typeface="Californian FB" panose="0207040306080B030204" pitchFamily="18" charset="0"/>
              </a:rPr>
              <a:t>Once you have made your changes, click the blue “Return” button at the bottom of the page.</a:t>
            </a:r>
            <a:br>
              <a:rPr lang="en-US" sz="2400" cap="none" dirty="0">
                <a:latin typeface="Californian FB" panose="0207040306080B030204" pitchFamily="18" charset="0"/>
              </a:rPr>
            </a:br>
            <a:endParaRPr lang="en-US" sz="2400" cap="none" dirty="0">
              <a:latin typeface="Californian FB" panose="0207040306080B030204" pitchFamily="18" charset="0"/>
            </a:endParaRPr>
          </a:p>
        </p:txBody>
      </p:sp>
      <p:pic>
        <p:nvPicPr>
          <p:cNvPr id="4" name="Picture 3">
            <a:extLst>
              <a:ext uri="{FF2B5EF4-FFF2-40B4-BE49-F238E27FC236}">
                <a16:creationId xmlns:a16="http://schemas.microsoft.com/office/drawing/2014/main" id="{33282916-E36D-40CF-9655-918FB42E1CBD}"/>
              </a:ext>
            </a:extLst>
          </p:cNvPr>
          <p:cNvPicPr/>
          <p:nvPr/>
        </p:nvPicPr>
        <p:blipFill rotWithShape="1">
          <a:blip r:embed="rId2">
            <a:extLst>
              <a:ext uri="{28A0092B-C50C-407E-A947-70E740481C1C}">
                <a14:useLocalDpi xmlns:a14="http://schemas.microsoft.com/office/drawing/2010/main" val="0"/>
              </a:ext>
            </a:extLst>
          </a:blip>
          <a:srcRect r="7333" b="-2"/>
          <a:stretch/>
        </p:blipFill>
        <p:spPr>
          <a:xfrm>
            <a:off x="5359940" y="1594285"/>
            <a:ext cx="5778230" cy="4592506"/>
          </a:xfrm>
          <a:prstGeom prst="rect">
            <a:avLst/>
          </a:prstGeom>
        </p:spPr>
      </p:pic>
      <p:sp>
        <p:nvSpPr>
          <p:cNvPr id="68" name="TextBox 67">
            <a:extLst>
              <a:ext uri="{FF2B5EF4-FFF2-40B4-BE49-F238E27FC236}">
                <a16:creationId xmlns:a16="http://schemas.microsoft.com/office/drawing/2014/main" id="{F2536F92-337A-4E04-BDBE-8CEC2F9DFEA6}"/>
              </a:ext>
            </a:extLst>
          </p:cNvPr>
          <p:cNvSpPr txBox="1"/>
          <p:nvPr/>
        </p:nvSpPr>
        <p:spPr>
          <a:xfrm>
            <a:off x="951346" y="393589"/>
            <a:ext cx="3605474" cy="584775"/>
          </a:xfrm>
          <a:prstGeom prst="rect">
            <a:avLst/>
          </a:prstGeom>
          <a:noFill/>
        </p:spPr>
        <p:txBody>
          <a:bodyPr wrap="none" rtlCol="0">
            <a:spAutoFit/>
          </a:bodyPr>
          <a:lstStyle/>
          <a:p>
            <a:r>
              <a:rPr lang="en-US" sz="3200" dirty="0">
                <a:latin typeface="Californian FB" panose="0207040306080B030204" pitchFamily="18" charset="0"/>
              </a:rPr>
              <a:t>RESUME BUILDER</a:t>
            </a:r>
          </a:p>
        </p:txBody>
      </p:sp>
      <p:sp>
        <p:nvSpPr>
          <p:cNvPr id="6" name="Arrow: Up 5">
            <a:extLst>
              <a:ext uri="{FF2B5EF4-FFF2-40B4-BE49-F238E27FC236}">
                <a16:creationId xmlns:a16="http://schemas.microsoft.com/office/drawing/2014/main" id="{A4D6E451-0647-4A2D-86A4-A0CAFE588FC2}"/>
              </a:ext>
            </a:extLst>
          </p:cNvPr>
          <p:cNvSpPr/>
          <p:nvPr/>
        </p:nvSpPr>
        <p:spPr>
          <a:xfrm rot="16200000">
            <a:off x="10768081" y="2148572"/>
            <a:ext cx="290599" cy="44958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 name="TextBox 2">
            <a:extLst>
              <a:ext uri="{FF2B5EF4-FFF2-40B4-BE49-F238E27FC236}">
                <a16:creationId xmlns:a16="http://schemas.microsoft.com/office/drawing/2014/main" id="{9A9841BD-56F0-4C6F-88E5-FC2E5495B6BA}"/>
              </a:ext>
            </a:extLst>
          </p:cNvPr>
          <p:cNvSpPr txBox="1"/>
          <p:nvPr/>
        </p:nvSpPr>
        <p:spPr>
          <a:xfrm>
            <a:off x="668896" y="6236106"/>
            <a:ext cx="304892" cy="246221"/>
          </a:xfrm>
          <a:prstGeom prst="rect">
            <a:avLst/>
          </a:prstGeom>
          <a:noFill/>
        </p:spPr>
        <p:txBody>
          <a:bodyPr wrap="none" rtlCol="0">
            <a:spAutoFit/>
          </a:bodyPr>
          <a:lstStyle/>
          <a:p>
            <a:r>
              <a:rPr lang="en-US" sz="1000" dirty="0">
                <a:solidFill>
                  <a:srgbClr val="FFFF00"/>
                </a:solidFill>
              </a:rPr>
              <a:t>LP</a:t>
            </a:r>
          </a:p>
        </p:txBody>
      </p:sp>
    </p:spTree>
    <p:extLst>
      <p:ext uri="{BB962C8B-B14F-4D97-AF65-F5344CB8AC3E}">
        <p14:creationId xmlns:p14="http://schemas.microsoft.com/office/powerpoint/2010/main" val="4359552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6E4F5-994D-456F-BC5A-3E0651942DA9}"/>
              </a:ext>
            </a:extLst>
          </p:cNvPr>
          <p:cNvSpPr>
            <a:spLocks noGrp="1"/>
          </p:cNvSpPr>
          <p:nvPr>
            <p:ph type="ctrTitle"/>
          </p:nvPr>
        </p:nvSpPr>
        <p:spPr/>
        <p:txBody>
          <a:bodyPr/>
          <a:lstStyle/>
          <a:p>
            <a:r>
              <a:rPr lang="en-US" dirty="0">
                <a:solidFill>
                  <a:srgbClr val="FFFF00"/>
                </a:solidFill>
                <a:latin typeface="Californian FB" panose="0207040306080B030204" pitchFamily="18" charset="0"/>
              </a:rPr>
              <a:t>Any Questions on Resume Builder?</a:t>
            </a:r>
          </a:p>
        </p:txBody>
      </p:sp>
    </p:spTree>
    <p:extLst>
      <p:ext uri="{BB962C8B-B14F-4D97-AF65-F5344CB8AC3E}">
        <p14:creationId xmlns:p14="http://schemas.microsoft.com/office/powerpoint/2010/main" val="5055741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912399C-53A9-4A8B-869F-979A27291430}"/>
              </a:ext>
            </a:extLst>
          </p:cNvPr>
          <p:cNvPicPr/>
          <p:nvPr/>
        </p:nvPicPr>
        <p:blipFill rotWithShape="1">
          <a:blip r:embed="rId2" cstate="print">
            <a:extLst>
              <a:ext uri="{28A0092B-C50C-407E-A947-70E740481C1C}">
                <a14:useLocalDpi xmlns:a14="http://schemas.microsoft.com/office/drawing/2010/main" val="0"/>
              </a:ext>
            </a:extLst>
          </a:blip>
          <a:srcRect l="59103" t="12761" r="9743" b="-265"/>
          <a:stretch/>
        </p:blipFill>
        <p:spPr bwMode="auto">
          <a:xfrm>
            <a:off x="5428034" y="1608238"/>
            <a:ext cx="5719864" cy="4575151"/>
          </a:xfrm>
          <a:prstGeom prst="rect">
            <a:avLst/>
          </a:prstGeom>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B1CE4E73-91AA-4E24-BE70-2FFBE00DF18B}"/>
              </a:ext>
            </a:extLst>
          </p:cNvPr>
          <p:cNvSpPr>
            <a:spLocks noGrp="1"/>
          </p:cNvSpPr>
          <p:nvPr>
            <p:ph type="title"/>
          </p:nvPr>
        </p:nvSpPr>
        <p:spPr>
          <a:xfrm>
            <a:off x="756343" y="1601913"/>
            <a:ext cx="3865528" cy="4344701"/>
          </a:xfrm>
        </p:spPr>
        <p:txBody>
          <a:bodyPr vert="horz" lIns="91440" tIns="45720" rIns="91440" bIns="45720" rtlCol="0" anchor="b">
            <a:noAutofit/>
          </a:bodyPr>
          <a:lstStyle/>
          <a:p>
            <a:pPr>
              <a:lnSpc>
                <a:spcPct val="100000"/>
              </a:lnSpc>
            </a:pPr>
            <a:br>
              <a:rPr lang="en-US" sz="1800" cap="none" dirty="0">
                <a:latin typeface="Californian FB" panose="0207040306080B030204" pitchFamily="18" charset="0"/>
              </a:rPr>
            </a:br>
            <a:br>
              <a:rPr lang="en-US" sz="1800" cap="none" dirty="0">
                <a:latin typeface="Californian FB" panose="0207040306080B030204" pitchFamily="18" charset="0"/>
              </a:rPr>
            </a:br>
            <a:r>
              <a:rPr lang="en-US" sz="2400" u="sng" cap="none" dirty="0">
                <a:latin typeface="Californian FB" panose="0207040306080B030204" pitchFamily="18" charset="0"/>
              </a:rPr>
              <a:t>Step 1:</a:t>
            </a:r>
            <a:br>
              <a:rPr lang="en-US" sz="1800" cap="none" dirty="0">
                <a:latin typeface="Californian FB" panose="0207040306080B030204" pitchFamily="18" charset="0"/>
              </a:rPr>
            </a:br>
            <a:r>
              <a:rPr lang="en-US" sz="2400" dirty="0">
                <a:latin typeface="Californian FB" panose="0207040306080B030204" pitchFamily="18" charset="0"/>
              </a:rPr>
              <a:t>Log into EDI. You can see if “You have new resumes” from instructors in the box for “General Quick Links.” </a:t>
            </a:r>
            <a:br>
              <a:rPr lang="en-US" sz="2400" dirty="0">
                <a:latin typeface="Californian FB" panose="0207040306080B030204" pitchFamily="18" charset="0"/>
              </a:rPr>
            </a:br>
            <a:br>
              <a:rPr lang="en-US" sz="2400" dirty="0">
                <a:latin typeface="Californian FB" panose="0207040306080B030204" pitchFamily="18" charset="0"/>
              </a:rPr>
            </a:br>
            <a:r>
              <a:rPr lang="en-US" sz="2400" dirty="0">
                <a:latin typeface="Californian FB" panose="0207040306080B030204" pitchFamily="18" charset="0"/>
              </a:rPr>
              <a:t>You can access “Instructor Resume Manager” by clicking on the quick link or clicking on the “Courses” tab and selecting </a:t>
            </a:r>
            <a:r>
              <a:rPr lang="en-US" sz="2400" b="1" dirty="0">
                <a:latin typeface="Californian FB" panose="0207040306080B030204" pitchFamily="18" charset="0"/>
              </a:rPr>
              <a:t>“</a:t>
            </a:r>
            <a:r>
              <a:rPr lang="en-US" sz="2400" dirty="0">
                <a:latin typeface="Californian FB" panose="0207040306080B030204" pitchFamily="18" charset="0"/>
              </a:rPr>
              <a:t>Instructor Resume Manager.” </a:t>
            </a:r>
            <a:endParaRPr lang="en-US" sz="2400" cap="none" dirty="0">
              <a:latin typeface="Californian FB" panose="0207040306080B030204" pitchFamily="18" charset="0"/>
            </a:endParaRPr>
          </a:p>
        </p:txBody>
      </p:sp>
      <p:sp>
        <p:nvSpPr>
          <p:cNvPr id="68" name="Arrow: Up 67">
            <a:extLst>
              <a:ext uri="{FF2B5EF4-FFF2-40B4-BE49-F238E27FC236}">
                <a16:creationId xmlns:a16="http://schemas.microsoft.com/office/drawing/2014/main" id="{6266EC84-7B04-452B-92B5-E131D220FEEF}"/>
              </a:ext>
            </a:extLst>
          </p:cNvPr>
          <p:cNvSpPr/>
          <p:nvPr/>
        </p:nvSpPr>
        <p:spPr>
          <a:xfrm rot="16200000">
            <a:off x="6743504" y="3204209"/>
            <a:ext cx="290599" cy="44958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69" name="Arrow: Up 68">
            <a:extLst>
              <a:ext uri="{FF2B5EF4-FFF2-40B4-BE49-F238E27FC236}">
                <a16:creationId xmlns:a16="http://schemas.microsoft.com/office/drawing/2014/main" id="{3ED59392-B614-4DFD-B97A-4BE6387BBABB}"/>
              </a:ext>
            </a:extLst>
          </p:cNvPr>
          <p:cNvSpPr/>
          <p:nvPr/>
        </p:nvSpPr>
        <p:spPr>
          <a:xfrm rot="10800000">
            <a:off x="7632597" y="2233402"/>
            <a:ext cx="290599" cy="44958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 name="TextBox 2">
            <a:extLst>
              <a:ext uri="{FF2B5EF4-FFF2-40B4-BE49-F238E27FC236}">
                <a16:creationId xmlns:a16="http://schemas.microsoft.com/office/drawing/2014/main" id="{BD4EB5C8-9A21-4CBD-9F9A-5A5F90BF2782}"/>
              </a:ext>
            </a:extLst>
          </p:cNvPr>
          <p:cNvSpPr txBox="1"/>
          <p:nvPr/>
        </p:nvSpPr>
        <p:spPr>
          <a:xfrm>
            <a:off x="951346" y="360218"/>
            <a:ext cx="3940502" cy="584775"/>
          </a:xfrm>
          <a:prstGeom prst="rect">
            <a:avLst/>
          </a:prstGeom>
          <a:noFill/>
        </p:spPr>
        <p:txBody>
          <a:bodyPr wrap="none" rtlCol="0">
            <a:spAutoFit/>
          </a:bodyPr>
          <a:lstStyle/>
          <a:p>
            <a:r>
              <a:rPr lang="en-US" sz="3200" dirty="0">
                <a:latin typeface="Californian FB" panose="0207040306080B030204" pitchFamily="18" charset="0"/>
              </a:rPr>
              <a:t>RESUME MANAGER</a:t>
            </a:r>
          </a:p>
        </p:txBody>
      </p:sp>
    </p:spTree>
    <p:extLst>
      <p:ext uri="{BB962C8B-B14F-4D97-AF65-F5344CB8AC3E}">
        <p14:creationId xmlns:p14="http://schemas.microsoft.com/office/powerpoint/2010/main" val="11675543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E4E73-91AA-4E24-BE70-2FFBE00DF18B}"/>
              </a:ext>
            </a:extLst>
          </p:cNvPr>
          <p:cNvSpPr>
            <a:spLocks noGrp="1"/>
          </p:cNvSpPr>
          <p:nvPr>
            <p:ph type="title"/>
          </p:nvPr>
        </p:nvSpPr>
        <p:spPr>
          <a:xfrm>
            <a:off x="755556" y="1527573"/>
            <a:ext cx="3004427" cy="4824919"/>
          </a:xfrm>
        </p:spPr>
        <p:txBody>
          <a:bodyPr vert="horz" lIns="91440" tIns="45720" rIns="91440" bIns="45720" rtlCol="0" anchor="b">
            <a:noAutofit/>
          </a:bodyPr>
          <a:lstStyle/>
          <a:p>
            <a:pPr>
              <a:lnSpc>
                <a:spcPct val="100000"/>
              </a:lnSpc>
            </a:pPr>
            <a:br>
              <a:rPr lang="en-US" sz="2400" dirty="0">
                <a:latin typeface="Californian FB" panose="0207040306080B030204" pitchFamily="18" charset="0"/>
              </a:rPr>
            </a:br>
            <a:br>
              <a:rPr lang="en-US" sz="2400" dirty="0">
                <a:latin typeface="Californian FB" panose="0207040306080B030204" pitchFamily="18" charset="0"/>
              </a:rPr>
            </a:br>
            <a:br>
              <a:rPr lang="en-US" sz="2400" dirty="0">
                <a:latin typeface="Californian FB" panose="0207040306080B030204" pitchFamily="18" charset="0"/>
              </a:rPr>
            </a:br>
            <a:br>
              <a:rPr lang="en-US" sz="2400" dirty="0">
                <a:latin typeface="Californian FB" panose="0207040306080B030204" pitchFamily="18" charset="0"/>
              </a:rPr>
            </a:br>
            <a:br>
              <a:rPr lang="en-US" sz="2400" dirty="0">
                <a:latin typeface="Californian FB" panose="0207040306080B030204" pitchFamily="18" charset="0"/>
              </a:rPr>
            </a:br>
            <a:br>
              <a:rPr lang="en-US" sz="2400" dirty="0">
                <a:latin typeface="Californian FB" panose="0207040306080B030204" pitchFamily="18" charset="0"/>
              </a:rPr>
            </a:br>
            <a:br>
              <a:rPr lang="en-US" sz="2400" dirty="0">
                <a:latin typeface="Californian FB" panose="0207040306080B030204" pitchFamily="18" charset="0"/>
              </a:rPr>
            </a:br>
            <a:br>
              <a:rPr lang="en-US" sz="2400" dirty="0">
                <a:latin typeface="Californian FB" panose="0207040306080B030204" pitchFamily="18" charset="0"/>
              </a:rPr>
            </a:br>
            <a:br>
              <a:rPr lang="en-US" sz="2400" dirty="0">
                <a:latin typeface="Californian FB" panose="0207040306080B030204" pitchFamily="18" charset="0"/>
              </a:rPr>
            </a:br>
            <a:br>
              <a:rPr lang="en-US" sz="2400" dirty="0">
                <a:latin typeface="Californian FB" panose="0207040306080B030204" pitchFamily="18" charset="0"/>
              </a:rPr>
            </a:br>
            <a:r>
              <a:rPr lang="en-US" sz="2400" u="sng" dirty="0">
                <a:latin typeface="Californian FB" panose="0207040306080B030204" pitchFamily="18" charset="0"/>
              </a:rPr>
              <a:t>Step 2:</a:t>
            </a:r>
            <a:br>
              <a:rPr lang="en-US" sz="2400" dirty="0">
                <a:latin typeface="Californian FB" panose="0207040306080B030204" pitchFamily="18" charset="0"/>
              </a:rPr>
            </a:br>
            <a:r>
              <a:rPr lang="en-US" sz="2400" dirty="0">
                <a:latin typeface="Californian FB" panose="0207040306080B030204" pitchFamily="18" charset="0"/>
              </a:rPr>
              <a:t>When you open Resume Manager, it will show the list of instructor resumes you are managing.</a:t>
            </a:r>
            <a:br>
              <a:rPr lang="en-US" sz="2400" dirty="0">
                <a:latin typeface="Californian FB" panose="0207040306080B030204" pitchFamily="18" charset="0"/>
              </a:rPr>
            </a:br>
            <a:br>
              <a:rPr lang="en-US" sz="2400" dirty="0">
                <a:latin typeface="Californian FB" panose="0207040306080B030204" pitchFamily="18" charset="0"/>
              </a:rPr>
            </a:br>
            <a:r>
              <a:rPr lang="en-US" sz="2400" dirty="0">
                <a:latin typeface="Californian FB" panose="0207040306080B030204" pitchFamily="18" charset="0"/>
              </a:rPr>
              <a:t>“New Resumes” are highlighted in </a:t>
            </a:r>
            <a:r>
              <a:rPr lang="en-US" sz="2400" dirty="0">
                <a:solidFill>
                  <a:schemeClr val="accent6"/>
                </a:solidFill>
                <a:latin typeface="Californian FB" panose="0207040306080B030204" pitchFamily="18" charset="0"/>
              </a:rPr>
              <a:t>green. </a:t>
            </a:r>
            <a:br>
              <a:rPr lang="en-US" sz="2400" dirty="0">
                <a:latin typeface="Californian FB" panose="0207040306080B030204" pitchFamily="18" charset="0"/>
              </a:rPr>
            </a:br>
            <a:br>
              <a:rPr lang="en-US" sz="2400" cap="none" dirty="0">
                <a:latin typeface="Californian FB" panose="0207040306080B030204" pitchFamily="18" charset="0"/>
              </a:rPr>
            </a:br>
            <a:br>
              <a:rPr lang="en-US" sz="2400" cap="none" dirty="0">
                <a:latin typeface="Californian FB" panose="0207040306080B030204" pitchFamily="18" charset="0"/>
              </a:rPr>
            </a:br>
            <a:br>
              <a:rPr lang="en-US" sz="2400" cap="none" dirty="0">
                <a:latin typeface="Californian FB" panose="0207040306080B030204" pitchFamily="18" charset="0"/>
              </a:rPr>
            </a:br>
            <a:endParaRPr lang="en-US" sz="2400" cap="none" dirty="0">
              <a:latin typeface="Californian FB" panose="0207040306080B030204" pitchFamily="18" charset="0"/>
            </a:endParaRPr>
          </a:p>
        </p:txBody>
      </p:sp>
      <p:sp>
        <p:nvSpPr>
          <p:cNvPr id="3" name="TextBox 2">
            <a:extLst>
              <a:ext uri="{FF2B5EF4-FFF2-40B4-BE49-F238E27FC236}">
                <a16:creationId xmlns:a16="http://schemas.microsoft.com/office/drawing/2014/main" id="{BD4EB5C8-9A21-4CBD-9F9A-5A5F90BF2782}"/>
              </a:ext>
            </a:extLst>
          </p:cNvPr>
          <p:cNvSpPr txBox="1"/>
          <p:nvPr/>
        </p:nvSpPr>
        <p:spPr>
          <a:xfrm>
            <a:off x="951346" y="360218"/>
            <a:ext cx="3940502" cy="584775"/>
          </a:xfrm>
          <a:prstGeom prst="rect">
            <a:avLst/>
          </a:prstGeom>
          <a:noFill/>
        </p:spPr>
        <p:txBody>
          <a:bodyPr wrap="none" rtlCol="0">
            <a:spAutoFit/>
          </a:bodyPr>
          <a:lstStyle/>
          <a:p>
            <a:r>
              <a:rPr lang="en-US" sz="3200" dirty="0">
                <a:latin typeface="Californian FB" panose="0207040306080B030204" pitchFamily="18" charset="0"/>
              </a:rPr>
              <a:t>RESUME MANAGER</a:t>
            </a:r>
          </a:p>
        </p:txBody>
      </p:sp>
      <p:pic>
        <p:nvPicPr>
          <p:cNvPr id="4" name="Picture 3">
            <a:extLst>
              <a:ext uri="{FF2B5EF4-FFF2-40B4-BE49-F238E27FC236}">
                <a16:creationId xmlns:a16="http://schemas.microsoft.com/office/drawing/2014/main" id="{83A2D698-5CB2-445D-87DF-3C2D70498081}"/>
              </a:ext>
            </a:extLst>
          </p:cNvPr>
          <p:cNvPicPr>
            <a:picLocks noChangeAspect="1"/>
          </p:cNvPicPr>
          <p:nvPr/>
        </p:nvPicPr>
        <p:blipFill>
          <a:blip r:embed="rId2"/>
          <a:stretch>
            <a:fillRect/>
          </a:stretch>
        </p:blipFill>
        <p:spPr>
          <a:xfrm>
            <a:off x="5428034" y="1527573"/>
            <a:ext cx="5700409" cy="4630036"/>
          </a:xfrm>
          <a:prstGeom prst="rect">
            <a:avLst/>
          </a:prstGeom>
        </p:spPr>
      </p:pic>
      <p:sp>
        <p:nvSpPr>
          <p:cNvPr id="68" name="Arrow: Up 67">
            <a:extLst>
              <a:ext uri="{FF2B5EF4-FFF2-40B4-BE49-F238E27FC236}">
                <a16:creationId xmlns:a16="http://schemas.microsoft.com/office/drawing/2014/main" id="{6266EC84-7B04-452B-92B5-E131D220FEEF}"/>
              </a:ext>
            </a:extLst>
          </p:cNvPr>
          <p:cNvSpPr/>
          <p:nvPr/>
        </p:nvSpPr>
        <p:spPr>
          <a:xfrm rot="5400000" flipV="1">
            <a:off x="11043738" y="4692724"/>
            <a:ext cx="341899" cy="591501"/>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Tree>
    <p:extLst>
      <p:ext uri="{BB962C8B-B14F-4D97-AF65-F5344CB8AC3E}">
        <p14:creationId xmlns:p14="http://schemas.microsoft.com/office/powerpoint/2010/main" val="40604791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76D641E-0275-4C21-AA95-1D12ED688F5F}"/>
              </a:ext>
            </a:extLst>
          </p:cNvPr>
          <p:cNvPicPr/>
          <p:nvPr/>
        </p:nvPicPr>
        <p:blipFill>
          <a:blip r:embed="rId3">
            <a:extLst>
              <a:ext uri="{28A0092B-C50C-407E-A947-70E740481C1C}">
                <a14:useLocalDpi xmlns:a14="http://schemas.microsoft.com/office/drawing/2010/main" val="0"/>
              </a:ext>
            </a:extLst>
          </a:blip>
          <a:stretch>
            <a:fillRect/>
          </a:stretch>
        </p:blipFill>
        <p:spPr>
          <a:xfrm>
            <a:off x="5428035" y="1565934"/>
            <a:ext cx="5700410" cy="4591454"/>
          </a:xfrm>
          <a:prstGeom prst="rect">
            <a:avLst/>
          </a:prstGeom>
        </p:spPr>
      </p:pic>
      <p:sp>
        <p:nvSpPr>
          <p:cNvPr id="2" name="Title 1">
            <a:extLst>
              <a:ext uri="{FF2B5EF4-FFF2-40B4-BE49-F238E27FC236}">
                <a16:creationId xmlns:a16="http://schemas.microsoft.com/office/drawing/2014/main" id="{B1CE4E73-91AA-4E24-BE70-2FFBE00DF18B}"/>
              </a:ext>
            </a:extLst>
          </p:cNvPr>
          <p:cNvSpPr>
            <a:spLocks noGrp="1"/>
          </p:cNvSpPr>
          <p:nvPr>
            <p:ph type="title"/>
          </p:nvPr>
        </p:nvSpPr>
        <p:spPr>
          <a:xfrm>
            <a:off x="740823" y="1582592"/>
            <a:ext cx="3271907" cy="3692815"/>
          </a:xfrm>
        </p:spPr>
        <p:txBody>
          <a:bodyPr vert="horz" lIns="91440" tIns="45720" rIns="91440" bIns="45720" rtlCol="0" anchor="b">
            <a:noAutofit/>
          </a:bodyPr>
          <a:lstStyle/>
          <a:p>
            <a:pPr>
              <a:lnSpc>
                <a:spcPct val="100000"/>
              </a:lnSpc>
            </a:pPr>
            <a:br>
              <a:rPr lang="en-US" sz="2400" dirty="0">
                <a:latin typeface="Californian FB" panose="0207040306080B030204" pitchFamily="18" charset="0"/>
              </a:rPr>
            </a:br>
            <a:r>
              <a:rPr lang="en-US" sz="2400" u="sng" dirty="0">
                <a:latin typeface="Californian FB" panose="0207040306080B030204" pitchFamily="18" charset="0"/>
              </a:rPr>
              <a:t>Step 3:</a:t>
            </a:r>
            <a:br>
              <a:rPr lang="en-US" sz="2400" dirty="0">
                <a:latin typeface="Californian FB" panose="0207040306080B030204" pitchFamily="18" charset="0"/>
              </a:rPr>
            </a:br>
            <a:r>
              <a:rPr lang="en-US" sz="2400" dirty="0">
                <a:latin typeface="Californian FB" panose="0207040306080B030204" pitchFamily="18" charset="0"/>
              </a:rPr>
              <a:t>There are several filtering search options.</a:t>
            </a:r>
            <a:br>
              <a:rPr lang="en-US" sz="2400" dirty="0">
                <a:latin typeface="Californian FB" panose="0207040306080B030204" pitchFamily="18" charset="0"/>
              </a:rPr>
            </a:br>
            <a:br>
              <a:rPr lang="en-US" sz="2400" dirty="0">
                <a:latin typeface="Californian FB" panose="0207040306080B030204" pitchFamily="18" charset="0"/>
              </a:rPr>
            </a:br>
            <a:r>
              <a:rPr lang="en-US" sz="2400" dirty="0">
                <a:latin typeface="Californian FB" panose="0207040306080B030204" pitchFamily="18" charset="0"/>
              </a:rPr>
              <a:t>You can search for a specific resume by name. </a:t>
            </a:r>
            <a:br>
              <a:rPr lang="en-US" sz="2400" dirty="0">
                <a:latin typeface="Californian FB" panose="0207040306080B030204" pitchFamily="18" charset="0"/>
              </a:rPr>
            </a:br>
            <a:br>
              <a:rPr lang="en-US" sz="2400" cap="none" dirty="0">
                <a:latin typeface="Californian FB" panose="0207040306080B030204" pitchFamily="18" charset="0"/>
              </a:rPr>
            </a:br>
            <a:br>
              <a:rPr lang="en-US" sz="2400" cap="none" dirty="0">
                <a:latin typeface="Californian FB" panose="0207040306080B030204" pitchFamily="18" charset="0"/>
              </a:rPr>
            </a:br>
            <a:br>
              <a:rPr lang="en-US" sz="2400" cap="none" dirty="0">
                <a:latin typeface="Californian FB" panose="0207040306080B030204" pitchFamily="18" charset="0"/>
              </a:rPr>
            </a:br>
            <a:endParaRPr lang="en-US" sz="2400" cap="none" dirty="0">
              <a:latin typeface="Californian FB" panose="0207040306080B030204" pitchFamily="18" charset="0"/>
            </a:endParaRPr>
          </a:p>
        </p:txBody>
      </p:sp>
      <p:sp>
        <p:nvSpPr>
          <p:cNvPr id="68" name="Arrow: Up 67">
            <a:extLst>
              <a:ext uri="{FF2B5EF4-FFF2-40B4-BE49-F238E27FC236}">
                <a16:creationId xmlns:a16="http://schemas.microsoft.com/office/drawing/2014/main" id="{6266EC84-7B04-452B-92B5-E131D220FEEF}"/>
              </a:ext>
            </a:extLst>
          </p:cNvPr>
          <p:cNvSpPr/>
          <p:nvPr/>
        </p:nvSpPr>
        <p:spPr>
          <a:xfrm rot="14054665">
            <a:off x="9567968" y="4545974"/>
            <a:ext cx="290599" cy="44958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 name="TextBox 2">
            <a:extLst>
              <a:ext uri="{FF2B5EF4-FFF2-40B4-BE49-F238E27FC236}">
                <a16:creationId xmlns:a16="http://schemas.microsoft.com/office/drawing/2014/main" id="{BD4EB5C8-9A21-4CBD-9F9A-5A5F90BF2782}"/>
              </a:ext>
            </a:extLst>
          </p:cNvPr>
          <p:cNvSpPr txBox="1"/>
          <p:nvPr/>
        </p:nvSpPr>
        <p:spPr>
          <a:xfrm>
            <a:off x="951346" y="360218"/>
            <a:ext cx="3940502" cy="584775"/>
          </a:xfrm>
          <a:prstGeom prst="rect">
            <a:avLst/>
          </a:prstGeom>
          <a:noFill/>
        </p:spPr>
        <p:txBody>
          <a:bodyPr wrap="none" rtlCol="0">
            <a:spAutoFit/>
          </a:bodyPr>
          <a:lstStyle/>
          <a:p>
            <a:r>
              <a:rPr lang="en-US" sz="3200" dirty="0">
                <a:latin typeface="Californian FB" panose="0207040306080B030204" pitchFamily="18" charset="0"/>
              </a:rPr>
              <a:t>RESUME MANAGER</a:t>
            </a:r>
          </a:p>
        </p:txBody>
      </p:sp>
    </p:spTree>
    <p:extLst>
      <p:ext uri="{BB962C8B-B14F-4D97-AF65-F5344CB8AC3E}">
        <p14:creationId xmlns:p14="http://schemas.microsoft.com/office/powerpoint/2010/main" val="37563737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42029EB-87AF-4E80-B9D2-FE79688DDB8D}"/>
              </a:ext>
            </a:extLst>
          </p:cNvPr>
          <p:cNvPicPr/>
          <p:nvPr/>
        </p:nvPicPr>
        <p:blipFill>
          <a:blip r:embed="rId2">
            <a:extLst>
              <a:ext uri="{28A0092B-C50C-407E-A947-70E740481C1C}">
                <a14:useLocalDpi xmlns:a14="http://schemas.microsoft.com/office/drawing/2010/main" val="0"/>
              </a:ext>
            </a:extLst>
          </a:blip>
          <a:stretch>
            <a:fillRect/>
          </a:stretch>
        </p:blipFill>
        <p:spPr>
          <a:xfrm>
            <a:off x="5428034" y="1596238"/>
            <a:ext cx="5730622" cy="4561372"/>
          </a:xfrm>
          <a:prstGeom prst="rect">
            <a:avLst/>
          </a:prstGeom>
        </p:spPr>
      </p:pic>
      <p:sp>
        <p:nvSpPr>
          <p:cNvPr id="2" name="Title 1">
            <a:extLst>
              <a:ext uri="{FF2B5EF4-FFF2-40B4-BE49-F238E27FC236}">
                <a16:creationId xmlns:a16="http://schemas.microsoft.com/office/drawing/2014/main" id="{B1CE4E73-91AA-4E24-BE70-2FFBE00DF18B}"/>
              </a:ext>
            </a:extLst>
          </p:cNvPr>
          <p:cNvSpPr>
            <a:spLocks noGrp="1"/>
          </p:cNvSpPr>
          <p:nvPr>
            <p:ph type="title"/>
          </p:nvPr>
        </p:nvSpPr>
        <p:spPr>
          <a:xfrm>
            <a:off x="719504" y="1596238"/>
            <a:ext cx="3004077" cy="4011248"/>
          </a:xfrm>
        </p:spPr>
        <p:txBody>
          <a:bodyPr vert="horz" lIns="91440" tIns="45720" rIns="91440" bIns="45720" rtlCol="0" anchor="b">
            <a:noAutofit/>
          </a:bodyPr>
          <a:lstStyle/>
          <a:p>
            <a:pPr>
              <a:lnSpc>
                <a:spcPct val="100000"/>
              </a:lnSpc>
            </a:pPr>
            <a:br>
              <a:rPr lang="en-US" sz="2400" dirty="0">
                <a:latin typeface="Californian FB" panose="0207040306080B030204" pitchFamily="18" charset="0"/>
              </a:rPr>
            </a:br>
            <a:br>
              <a:rPr lang="en-US" sz="2400" dirty="0">
                <a:latin typeface="Californian FB" panose="0207040306080B030204" pitchFamily="18" charset="0"/>
              </a:rPr>
            </a:br>
            <a:r>
              <a:rPr lang="en-US" sz="2400" u="sng" dirty="0">
                <a:latin typeface="Californian FB" panose="0207040306080B030204" pitchFamily="18" charset="0"/>
              </a:rPr>
              <a:t>Step 4:</a:t>
            </a:r>
            <a:br>
              <a:rPr lang="en-US" sz="2400" dirty="0">
                <a:latin typeface="Californian FB" panose="0207040306080B030204" pitchFamily="18" charset="0"/>
              </a:rPr>
            </a:br>
            <a:r>
              <a:rPr lang="en-US" sz="2400" dirty="0">
                <a:latin typeface="Californian FB" panose="0207040306080B030204" pitchFamily="18" charset="0"/>
              </a:rPr>
              <a:t>You can click on the “Instructors with New Resumes” box to see only the new resumes you have received. </a:t>
            </a:r>
            <a:br>
              <a:rPr lang="en-US" sz="2400" dirty="0">
                <a:latin typeface="Californian FB" panose="0207040306080B030204" pitchFamily="18" charset="0"/>
              </a:rPr>
            </a:br>
            <a:br>
              <a:rPr lang="en-US" sz="2400" cap="none" dirty="0">
                <a:latin typeface="Californian FB" panose="0207040306080B030204" pitchFamily="18" charset="0"/>
              </a:rPr>
            </a:br>
            <a:br>
              <a:rPr lang="en-US" sz="2400" cap="none" dirty="0">
                <a:latin typeface="Californian FB" panose="0207040306080B030204" pitchFamily="18" charset="0"/>
              </a:rPr>
            </a:br>
            <a:r>
              <a:rPr lang="en-US" sz="2400" cap="none" dirty="0">
                <a:latin typeface="Californian FB" panose="0207040306080B030204" pitchFamily="18" charset="0"/>
              </a:rPr>
              <a:t>You can edit, copy, archive before sending to a course.</a:t>
            </a:r>
          </a:p>
        </p:txBody>
      </p:sp>
      <p:sp>
        <p:nvSpPr>
          <p:cNvPr id="68" name="Arrow: Up 67">
            <a:extLst>
              <a:ext uri="{FF2B5EF4-FFF2-40B4-BE49-F238E27FC236}">
                <a16:creationId xmlns:a16="http://schemas.microsoft.com/office/drawing/2014/main" id="{6266EC84-7B04-452B-92B5-E131D220FEEF}"/>
              </a:ext>
            </a:extLst>
          </p:cNvPr>
          <p:cNvSpPr/>
          <p:nvPr/>
        </p:nvSpPr>
        <p:spPr>
          <a:xfrm rot="16200000">
            <a:off x="11116826" y="3654794"/>
            <a:ext cx="290599" cy="44958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 name="TextBox 2">
            <a:extLst>
              <a:ext uri="{FF2B5EF4-FFF2-40B4-BE49-F238E27FC236}">
                <a16:creationId xmlns:a16="http://schemas.microsoft.com/office/drawing/2014/main" id="{BD4EB5C8-9A21-4CBD-9F9A-5A5F90BF2782}"/>
              </a:ext>
            </a:extLst>
          </p:cNvPr>
          <p:cNvSpPr txBox="1"/>
          <p:nvPr/>
        </p:nvSpPr>
        <p:spPr>
          <a:xfrm>
            <a:off x="951346" y="360218"/>
            <a:ext cx="3940502" cy="584775"/>
          </a:xfrm>
          <a:prstGeom prst="rect">
            <a:avLst/>
          </a:prstGeom>
          <a:noFill/>
        </p:spPr>
        <p:txBody>
          <a:bodyPr wrap="none" rtlCol="0">
            <a:spAutoFit/>
          </a:bodyPr>
          <a:lstStyle/>
          <a:p>
            <a:r>
              <a:rPr lang="en-US" sz="3200" dirty="0">
                <a:latin typeface="Californian FB" panose="0207040306080B030204" pitchFamily="18" charset="0"/>
              </a:rPr>
              <a:t>RESUME MANAGER</a:t>
            </a:r>
          </a:p>
        </p:txBody>
      </p:sp>
      <p:sp>
        <p:nvSpPr>
          <p:cNvPr id="8" name="Arrow: Up 7">
            <a:extLst>
              <a:ext uri="{FF2B5EF4-FFF2-40B4-BE49-F238E27FC236}">
                <a16:creationId xmlns:a16="http://schemas.microsoft.com/office/drawing/2014/main" id="{848EA322-9D50-423F-8682-DDFA993E66F7}"/>
              </a:ext>
            </a:extLst>
          </p:cNvPr>
          <p:cNvSpPr/>
          <p:nvPr/>
        </p:nvSpPr>
        <p:spPr>
          <a:xfrm rot="16200000">
            <a:off x="6358855" y="3360207"/>
            <a:ext cx="290599" cy="44958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Tree>
    <p:extLst>
      <p:ext uri="{BB962C8B-B14F-4D97-AF65-F5344CB8AC3E}">
        <p14:creationId xmlns:p14="http://schemas.microsoft.com/office/powerpoint/2010/main" val="23578487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B62E2-0EC0-456A-A22F-EF4AF1FA3B6F}"/>
              </a:ext>
            </a:extLst>
          </p:cNvPr>
          <p:cNvSpPr>
            <a:spLocks noGrp="1"/>
          </p:cNvSpPr>
          <p:nvPr>
            <p:ph type="title"/>
          </p:nvPr>
        </p:nvSpPr>
        <p:spPr>
          <a:xfrm>
            <a:off x="641750" y="1522480"/>
            <a:ext cx="4017799" cy="1504097"/>
          </a:xfrm>
        </p:spPr>
        <p:txBody>
          <a:bodyPr>
            <a:normAutofit fontScale="90000"/>
          </a:bodyPr>
          <a:lstStyle/>
          <a:p>
            <a:r>
              <a:rPr lang="en-US" sz="2800" dirty="0">
                <a:latin typeface="Californian FB" panose="0207040306080B030204" pitchFamily="18" charset="0"/>
              </a:rPr>
              <a:t>Click “Add Instructor” to import an instructor from one of your </a:t>
            </a:r>
            <a:r>
              <a:rPr lang="en-US" sz="2800" u="sng" dirty="0">
                <a:latin typeface="Californian FB" panose="0207040306080B030204" pitchFamily="18" charset="0"/>
              </a:rPr>
              <a:t>Active Courses </a:t>
            </a:r>
            <a:r>
              <a:rPr lang="en-US" sz="2800" dirty="0">
                <a:latin typeface="Californian FB" panose="0207040306080B030204" pitchFamily="18" charset="0"/>
              </a:rPr>
              <a:t>or from a </a:t>
            </a:r>
            <a:r>
              <a:rPr lang="en-US" sz="2800" u="sng" dirty="0">
                <a:latin typeface="Californian FB" panose="0207040306080B030204" pitchFamily="18" charset="0"/>
              </a:rPr>
              <a:t>POST ID </a:t>
            </a:r>
            <a:r>
              <a:rPr lang="en-US" sz="2800" dirty="0">
                <a:latin typeface="Californian FB" panose="0207040306080B030204" pitchFamily="18" charset="0"/>
              </a:rPr>
              <a:t>search.</a:t>
            </a:r>
            <a:endParaRPr lang="en-US" sz="2800" dirty="0"/>
          </a:p>
        </p:txBody>
      </p:sp>
      <p:pic>
        <p:nvPicPr>
          <p:cNvPr id="3" name="Picture 2">
            <a:extLst>
              <a:ext uri="{FF2B5EF4-FFF2-40B4-BE49-F238E27FC236}">
                <a16:creationId xmlns:a16="http://schemas.microsoft.com/office/drawing/2014/main" id="{0D9BB217-6BCC-47E5-AD73-E8244E20D9A3}"/>
              </a:ext>
            </a:extLst>
          </p:cNvPr>
          <p:cNvPicPr>
            <a:picLocks noChangeAspect="1"/>
          </p:cNvPicPr>
          <p:nvPr/>
        </p:nvPicPr>
        <p:blipFill>
          <a:blip r:embed="rId2"/>
          <a:stretch>
            <a:fillRect/>
          </a:stretch>
        </p:blipFill>
        <p:spPr>
          <a:xfrm>
            <a:off x="5408579" y="1593490"/>
            <a:ext cx="5710136" cy="4582844"/>
          </a:xfrm>
          <a:prstGeom prst="rect">
            <a:avLst/>
          </a:prstGeom>
        </p:spPr>
      </p:pic>
      <p:sp>
        <p:nvSpPr>
          <p:cNvPr id="6" name="TextBox 5">
            <a:extLst>
              <a:ext uri="{FF2B5EF4-FFF2-40B4-BE49-F238E27FC236}">
                <a16:creationId xmlns:a16="http://schemas.microsoft.com/office/drawing/2014/main" id="{02429D4C-A478-4C11-9B56-7405C5B915FA}"/>
              </a:ext>
            </a:extLst>
          </p:cNvPr>
          <p:cNvSpPr txBox="1"/>
          <p:nvPr/>
        </p:nvSpPr>
        <p:spPr>
          <a:xfrm>
            <a:off x="951346" y="360218"/>
            <a:ext cx="3940502" cy="584775"/>
          </a:xfrm>
          <a:prstGeom prst="rect">
            <a:avLst/>
          </a:prstGeom>
          <a:noFill/>
        </p:spPr>
        <p:txBody>
          <a:bodyPr wrap="none" rtlCol="0">
            <a:spAutoFit/>
          </a:bodyPr>
          <a:lstStyle/>
          <a:p>
            <a:r>
              <a:rPr lang="en-US" sz="3200" dirty="0">
                <a:latin typeface="Californian FB" panose="0207040306080B030204" pitchFamily="18" charset="0"/>
              </a:rPr>
              <a:t>RESUME MANAGER</a:t>
            </a:r>
          </a:p>
        </p:txBody>
      </p:sp>
      <p:sp>
        <p:nvSpPr>
          <p:cNvPr id="7" name="Arrow: Up 6">
            <a:extLst>
              <a:ext uri="{FF2B5EF4-FFF2-40B4-BE49-F238E27FC236}">
                <a16:creationId xmlns:a16="http://schemas.microsoft.com/office/drawing/2014/main" id="{0586B7A0-3E45-4CA2-85F6-85C511FADD51}"/>
              </a:ext>
            </a:extLst>
          </p:cNvPr>
          <p:cNvSpPr/>
          <p:nvPr/>
        </p:nvSpPr>
        <p:spPr>
          <a:xfrm rot="16200000">
            <a:off x="6368583" y="3514822"/>
            <a:ext cx="290599" cy="44958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Tree>
    <p:extLst>
      <p:ext uri="{BB962C8B-B14F-4D97-AF65-F5344CB8AC3E}">
        <p14:creationId xmlns:p14="http://schemas.microsoft.com/office/powerpoint/2010/main" val="31630889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C174E-3282-4CAD-8D14-55B8D8195AE9}"/>
              </a:ext>
            </a:extLst>
          </p:cNvPr>
          <p:cNvSpPr>
            <a:spLocks noGrp="1"/>
          </p:cNvSpPr>
          <p:nvPr>
            <p:ph type="title"/>
          </p:nvPr>
        </p:nvSpPr>
        <p:spPr>
          <a:xfrm>
            <a:off x="1587338" y="106117"/>
            <a:ext cx="9560560" cy="1712523"/>
          </a:xfrm>
        </p:spPr>
        <p:txBody>
          <a:bodyPr>
            <a:noAutofit/>
          </a:bodyPr>
          <a:lstStyle/>
          <a:p>
            <a:pPr>
              <a:lnSpc>
                <a:spcPct val="100000"/>
              </a:lnSpc>
            </a:pPr>
            <a:br>
              <a:rPr lang="en-US" sz="2400" dirty="0">
                <a:latin typeface="Californian FB" panose="0207040306080B030204" pitchFamily="18" charset="0"/>
              </a:rPr>
            </a:br>
            <a:br>
              <a:rPr lang="en-US" sz="2400" dirty="0">
                <a:latin typeface="Californian FB" panose="0207040306080B030204" pitchFamily="18" charset="0"/>
              </a:rPr>
            </a:br>
            <a:r>
              <a:rPr lang="en-US" sz="2400" dirty="0">
                <a:latin typeface="Californian FB" panose="0207040306080B030204" pitchFamily="18" charset="0"/>
              </a:rPr>
              <a:t>This slide shows a list of instructors in ACTIVE COURSES for SRJC.</a:t>
            </a:r>
            <a:br>
              <a:rPr lang="en-US" sz="2400" dirty="0">
                <a:latin typeface="Californian FB" panose="0207040306080B030204" pitchFamily="18" charset="0"/>
              </a:rPr>
            </a:br>
            <a:r>
              <a:rPr lang="en-US" sz="2400" dirty="0">
                <a:latin typeface="Californian FB" panose="0207040306080B030204" pitchFamily="18" charset="0"/>
              </a:rPr>
              <a:t>Instructors already on your </a:t>
            </a:r>
            <a:r>
              <a:rPr lang="en-US" sz="2400" u="sng" dirty="0">
                <a:latin typeface="Californian FB" panose="0207040306080B030204" pitchFamily="18" charset="0"/>
              </a:rPr>
              <a:t>Resume Manager list will not be shown on this list. </a:t>
            </a:r>
          </a:p>
        </p:txBody>
      </p:sp>
      <p:pic>
        <p:nvPicPr>
          <p:cNvPr id="3" name="Picture 2">
            <a:extLst>
              <a:ext uri="{FF2B5EF4-FFF2-40B4-BE49-F238E27FC236}">
                <a16:creationId xmlns:a16="http://schemas.microsoft.com/office/drawing/2014/main" id="{272A7185-2531-4B2B-BD3C-8BB1A834A204}"/>
              </a:ext>
            </a:extLst>
          </p:cNvPr>
          <p:cNvPicPr>
            <a:picLocks noChangeAspect="1"/>
          </p:cNvPicPr>
          <p:nvPr/>
        </p:nvPicPr>
        <p:blipFill>
          <a:blip r:embed="rId2"/>
          <a:stretch>
            <a:fillRect/>
          </a:stretch>
        </p:blipFill>
        <p:spPr>
          <a:xfrm>
            <a:off x="1390732" y="2397103"/>
            <a:ext cx="9715338" cy="3717911"/>
          </a:xfrm>
          <a:prstGeom prst="rect">
            <a:avLst/>
          </a:prstGeom>
        </p:spPr>
      </p:pic>
      <p:sp>
        <p:nvSpPr>
          <p:cNvPr id="6" name="Arrow: Up 5">
            <a:extLst>
              <a:ext uri="{FF2B5EF4-FFF2-40B4-BE49-F238E27FC236}">
                <a16:creationId xmlns:a16="http://schemas.microsoft.com/office/drawing/2014/main" id="{48655B36-85C7-4F9B-A5E5-8D8251559141}"/>
              </a:ext>
            </a:extLst>
          </p:cNvPr>
          <p:cNvSpPr/>
          <p:nvPr/>
        </p:nvSpPr>
        <p:spPr>
          <a:xfrm rot="16200000">
            <a:off x="5520549" y="2689052"/>
            <a:ext cx="290599" cy="44958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Tree>
    <p:extLst>
      <p:ext uri="{BB962C8B-B14F-4D97-AF65-F5344CB8AC3E}">
        <p14:creationId xmlns:p14="http://schemas.microsoft.com/office/powerpoint/2010/main" val="2231865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D7DEA-8671-4C64-A1ED-194DE7109FF8}"/>
              </a:ext>
            </a:extLst>
          </p:cNvPr>
          <p:cNvSpPr>
            <a:spLocks noGrp="1"/>
          </p:cNvSpPr>
          <p:nvPr>
            <p:ph type="ctrTitle"/>
          </p:nvPr>
        </p:nvSpPr>
        <p:spPr>
          <a:xfrm>
            <a:off x="1876423" y="703988"/>
            <a:ext cx="8791575" cy="1536700"/>
          </a:xfrm>
        </p:spPr>
        <p:txBody>
          <a:bodyPr>
            <a:normAutofit fontScale="90000"/>
          </a:bodyPr>
          <a:lstStyle/>
          <a:p>
            <a:pPr algn="ctr"/>
            <a:r>
              <a:rPr lang="en-US" sz="4900" dirty="0">
                <a:latin typeface="Californian FB" panose="0207040306080B030204" pitchFamily="18" charset="0"/>
              </a:rPr>
              <a:t>QUESTIONS FROM EMAIL</a:t>
            </a:r>
            <a:br>
              <a:rPr lang="en-US" dirty="0"/>
            </a:br>
            <a:endParaRPr lang="en-US" dirty="0"/>
          </a:p>
        </p:txBody>
      </p:sp>
      <p:sp>
        <p:nvSpPr>
          <p:cNvPr id="3" name="Subtitle 2">
            <a:extLst>
              <a:ext uri="{FF2B5EF4-FFF2-40B4-BE49-F238E27FC236}">
                <a16:creationId xmlns:a16="http://schemas.microsoft.com/office/drawing/2014/main" id="{999E5A55-4AB5-474A-9146-A31A0118080A}"/>
              </a:ext>
            </a:extLst>
          </p:cNvPr>
          <p:cNvSpPr>
            <a:spLocks noGrp="1"/>
          </p:cNvSpPr>
          <p:nvPr>
            <p:ph type="subTitle" idx="1"/>
          </p:nvPr>
        </p:nvSpPr>
        <p:spPr>
          <a:xfrm>
            <a:off x="1651832" y="2055865"/>
            <a:ext cx="8670232" cy="3761275"/>
          </a:xfrm>
        </p:spPr>
        <p:txBody>
          <a:bodyPr>
            <a:normAutofit lnSpcReduction="10000"/>
          </a:bodyPr>
          <a:lstStyle/>
          <a:p>
            <a:pPr marL="517525" lvl="0" indent="-517525" algn="l">
              <a:spcBef>
                <a:spcPts val="0"/>
              </a:spcBef>
            </a:pPr>
            <a:r>
              <a:rPr lang="en-US" sz="2800" cap="none" dirty="0">
                <a:solidFill>
                  <a:schemeClr val="tx1"/>
                </a:solidFill>
                <a:latin typeface="Californian FB" panose="0207040306080B030204" pitchFamily="18" charset="0"/>
              </a:rPr>
              <a:t>2). Can agencies (training managers) and academies   </a:t>
            </a:r>
          </a:p>
          <a:p>
            <a:pPr marL="517525" lvl="0" indent="-517525" algn="l">
              <a:spcBef>
                <a:spcPts val="0"/>
              </a:spcBef>
            </a:pPr>
            <a:r>
              <a:rPr lang="en-US" sz="2800" cap="none" dirty="0">
                <a:solidFill>
                  <a:schemeClr val="tx1"/>
                </a:solidFill>
                <a:latin typeface="Californian FB" panose="0207040306080B030204" pitchFamily="18" charset="0"/>
              </a:rPr>
              <a:t>      (administrators) help the instructors complete   </a:t>
            </a:r>
          </a:p>
          <a:p>
            <a:pPr marL="517525" lvl="0" indent="-517525" algn="l">
              <a:spcBef>
                <a:spcPts val="0"/>
              </a:spcBef>
            </a:pPr>
            <a:r>
              <a:rPr lang="en-US" sz="2800" cap="none" dirty="0">
                <a:solidFill>
                  <a:schemeClr val="tx1"/>
                </a:solidFill>
                <a:latin typeface="Californian FB" panose="0207040306080B030204" pitchFamily="18" charset="0"/>
              </a:rPr>
              <a:t>      their own resume?  </a:t>
            </a:r>
          </a:p>
          <a:p>
            <a:pPr marL="517525" indent="-517525" algn="l">
              <a:spcBef>
                <a:spcPts val="0"/>
              </a:spcBef>
            </a:pPr>
            <a:endParaRPr lang="en-US" sz="2800" cap="none" dirty="0">
              <a:solidFill>
                <a:srgbClr val="FFFF00"/>
              </a:solidFill>
              <a:latin typeface="Californian FB" panose="0207040306080B030204" pitchFamily="18" charset="0"/>
            </a:endParaRPr>
          </a:p>
          <a:p>
            <a:pPr marL="517525" indent="-517525" algn="l">
              <a:spcBef>
                <a:spcPts val="0"/>
              </a:spcBef>
            </a:pPr>
            <a:r>
              <a:rPr lang="en-US" sz="2800" dirty="0">
                <a:solidFill>
                  <a:srgbClr val="FFFF00"/>
                </a:solidFill>
                <a:latin typeface="Californian FB" panose="0207040306080B030204" pitchFamily="18" charset="0"/>
              </a:rPr>
              <a:t>      </a:t>
            </a:r>
            <a:r>
              <a:rPr lang="en-US" sz="2800" cap="none" dirty="0">
                <a:solidFill>
                  <a:srgbClr val="FFFF00"/>
                </a:solidFill>
                <a:latin typeface="Californian FB" panose="0207040306080B030204" pitchFamily="18" charset="0"/>
              </a:rPr>
              <a:t>The individual instructor is the only person who creates their resume in “Resume </a:t>
            </a:r>
            <a:r>
              <a:rPr lang="en-US" sz="2800" dirty="0">
                <a:solidFill>
                  <a:srgbClr val="FFFF00"/>
                </a:solidFill>
                <a:latin typeface="Californian FB" panose="0207040306080B030204" pitchFamily="18" charset="0"/>
              </a:rPr>
              <a:t>B</a:t>
            </a:r>
            <a:r>
              <a:rPr lang="en-US" sz="2800" cap="none" dirty="0">
                <a:solidFill>
                  <a:srgbClr val="FFFF00"/>
                </a:solidFill>
                <a:latin typeface="Californian FB" panose="0207040306080B030204" pitchFamily="18" charset="0"/>
              </a:rPr>
              <a:t>uilder”. </a:t>
            </a:r>
          </a:p>
          <a:p>
            <a:pPr marL="517525" indent="-517525" algn="l">
              <a:spcBef>
                <a:spcPts val="0"/>
              </a:spcBef>
            </a:pPr>
            <a:endParaRPr lang="en-US" sz="2800" dirty="0">
              <a:solidFill>
                <a:srgbClr val="FFFF00"/>
              </a:solidFill>
              <a:latin typeface="Californian FB" panose="0207040306080B030204" pitchFamily="18" charset="0"/>
            </a:endParaRPr>
          </a:p>
          <a:p>
            <a:pPr marL="517525" indent="-517525" algn="l">
              <a:spcBef>
                <a:spcPts val="0"/>
              </a:spcBef>
            </a:pPr>
            <a:r>
              <a:rPr lang="en-US" sz="2800" dirty="0">
                <a:solidFill>
                  <a:srgbClr val="FFFF00"/>
                </a:solidFill>
                <a:latin typeface="Californian FB" panose="0207040306080B030204" pitchFamily="18" charset="0"/>
              </a:rPr>
              <a:t>	The presenter can provide direction or examples to the instructor to use.</a:t>
            </a:r>
          </a:p>
          <a:p>
            <a:pPr>
              <a:lnSpc>
                <a:spcPct val="100000"/>
              </a:lnSpc>
              <a:spcBef>
                <a:spcPts val="0"/>
              </a:spcBef>
            </a:pPr>
            <a:r>
              <a:rPr lang="en-US" dirty="0">
                <a:solidFill>
                  <a:srgbClr val="FFFF00"/>
                </a:solidFill>
              </a:rPr>
              <a:t>	</a:t>
            </a:r>
          </a:p>
        </p:txBody>
      </p:sp>
    </p:spTree>
    <p:extLst>
      <p:ext uri="{BB962C8B-B14F-4D97-AF65-F5344CB8AC3E}">
        <p14:creationId xmlns:p14="http://schemas.microsoft.com/office/powerpoint/2010/main" val="23137407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19752-0957-4E01-ACF8-8ADABDEFCDD1}"/>
              </a:ext>
            </a:extLst>
          </p:cNvPr>
          <p:cNvSpPr>
            <a:spLocks noGrp="1"/>
          </p:cNvSpPr>
          <p:nvPr>
            <p:ph type="title"/>
          </p:nvPr>
        </p:nvSpPr>
        <p:spPr>
          <a:xfrm>
            <a:off x="739309" y="1586924"/>
            <a:ext cx="4092690" cy="2563519"/>
          </a:xfrm>
        </p:spPr>
        <p:txBody>
          <a:bodyPr>
            <a:normAutofit/>
          </a:bodyPr>
          <a:lstStyle/>
          <a:p>
            <a:r>
              <a:rPr lang="en-US" sz="2400" dirty="0">
                <a:latin typeface="Californian FB" panose="0207040306080B030204" pitchFamily="18" charset="0"/>
              </a:rPr>
              <a:t>You will see the following message if you click on an instructor that has submitted a resume from Resume Builder</a:t>
            </a:r>
            <a:br>
              <a:rPr lang="en-US" sz="2700" dirty="0">
                <a:latin typeface="Californian FB" panose="0207040306080B030204" pitchFamily="18" charset="0"/>
              </a:rPr>
            </a:br>
            <a:br>
              <a:rPr lang="en-US" dirty="0"/>
            </a:br>
            <a:endParaRPr lang="en-US" sz="3100" dirty="0"/>
          </a:p>
        </p:txBody>
      </p:sp>
      <p:pic>
        <p:nvPicPr>
          <p:cNvPr id="3" name="Picture 2">
            <a:extLst>
              <a:ext uri="{FF2B5EF4-FFF2-40B4-BE49-F238E27FC236}">
                <a16:creationId xmlns:a16="http://schemas.microsoft.com/office/drawing/2014/main" id="{508ABB3C-33AC-4494-9EEE-8881EFD64FDF}"/>
              </a:ext>
            </a:extLst>
          </p:cNvPr>
          <p:cNvPicPr>
            <a:picLocks noChangeAspect="1"/>
          </p:cNvPicPr>
          <p:nvPr/>
        </p:nvPicPr>
        <p:blipFill>
          <a:blip r:embed="rId3"/>
          <a:stretch>
            <a:fillRect/>
          </a:stretch>
        </p:blipFill>
        <p:spPr>
          <a:xfrm>
            <a:off x="5408579" y="1561890"/>
            <a:ext cx="5719862" cy="4605446"/>
          </a:xfrm>
          <a:prstGeom prst="rect">
            <a:avLst/>
          </a:prstGeom>
        </p:spPr>
      </p:pic>
      <p:pic>
        <p:nvPicPr>
          <p:cNvPr id="4" name="Picture 3">
            <a:extLst>
              <a:ext uri="{FF2B5EF4-FFF2-40B4-BE49-F238E27FC236}">
                <a16:creationId xmlns:a16="http://schemas.microsoft.com/office/drawing/2014/main" id="{DFC7BC99-5E69-4772-A85F-6FBA92A6415A}"/>
              </a:ext>
            </a:extLst>
          </p:cNvPr>
          <p:cNvPicPr>
            <a:picLocks noChangeAspect="1"/>
          </p:cNvPicPr>
          <p:nvPr/>
        </p:nvPicPr>
        <p:blipFill>
          <a:blip r:embed="rId4"/>
          <a:stretch>
            <a:fillRect/>
          </a:stretch>
        </p:blipFill>
        <p:spPr>
          <a:xfrm>
            <a:off x="9005564" y="6254926"/>
            <a:ext cx="2122877" cy="499003"/>
          </a:xfrm>
          <a:prstGeom prst="rect">
            <a:avLst/>
          </a:prstGeom>
        </p:spPr>
      </p:pic>
      <p:sp>
        <p:nvSpPr>
          <p:cNvPr id="5" name="Rectangle 4">
            <a:extLst>
              <a:ext uri="{FF2B5EF4-FFF2-40B4-BE49-F238E27FC236}">
                <a16:creationId xmlns:a16="http://schemas.microsoft.com/office/drawing/2014/main" id="{00E8D25A-DE1B-4E09-91BB-69A422287E84}"/>
              </a:ext>
            </a:extLst>
          </p:cNvPr>
          <p:cNvSpPr/>
          <p:nvPr/>
        </p:nvSpPr>
        <p:spPr>
          <a:xfrm>
            <a:off x="1244829" y="5581097"/>
            <a:ext cx="3034020" cy="92333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dirty="0"/>
              <a:t>*Note-Here, you can Remove Instructor. This is the only place this will occur. </a:t>
            </a:r>
          </a:p>
        </p:txBody>
      </p:sp>
      <p:sp>
        <p:nvSpPr>
          <p:cNvPr id="6" name="TextBox 5">
            <a:extLst>
              <a:ext uri="{FF2B5EF4-FFF2-40B4-BE49-F238E27FC236}">
                <a16:creationId xmlns:a16="http://schemas.microsoft.com/office/drawing/2014/main" id="{A2CC443D-4B65-4CEA-BBE5-96EB6D3BC4CF}"/>
              </a:ext>
            </a:extLst>
          </p:cNvPr>
          <p:cNvSpPr txBox="1"/>
          <p:nvPr/>
        </p:nvSpPr>
        <p:spPr>
          <a:xfrm>
            <a:off x="951346" y="360218"/>
            <a:ext cx="3940502" cy="584775"/>
          </a:xfrm>
          <a:prstGeom prst="rect">
            <a:avLst/>
          </a:prstGeom>
          <a:noFill/>
        </p:spPr>
        <p:txBody>
          <a:bodyPr wrap="none" rtlCol="0">
            <a:spAutoFit/>
          </a:bodyPr>
          <a:lstStyle/>
          <a:p>
            <a:r>
              <a:rPr lang="en-US" sz="3200" dirty="0">
                <a:latin typeface="Californian FB" panose="0207040306080B030204" pitchFamily="18" charset="0"/>
              </a:rPr>
              <a:t>RESUME MANAGER</a:t>
            </a:r>
          </a:p>
        </p:txBody>
      </p:sp>
      <p:sp>
        <p:nvSpPr>
          <p:cNvPr id="7" name="Arrow: Up 6">
            <a:extLst>
              <a:ext uri="{FF2B5EF4-FFF2-40B4-BE49-F238E27FC236}">
                <a16:creationId xmlns:a16="http://schemas.microsoft.com/office/drawing/2014/main" id="{40EEA0C0-0C3B-4538-A540-39EA922DA200}"/>
              </a:ext>
            </a:extLst>
          </p:cNvPr>
          <p:cNvSpPr/>
          <p:nvPr/>
        </p:nvSpPr>
        <p:spPr>
          <a:xfrm rot="16200000">
            <a:off x="11207932" y="5661557"/>
            <a:ext cx="290599" cy="44958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8" name="Minus Sign 7">
            <a:extLst>
              <a:ext uri="{FF2B5EF4-FFF2-40B4-BE49-F238E27FC236}">
                <a16:creationId xmlns:a16="http://schemas.microsoft.com/office/drawing/2014/main" id="{603170E8-D64F-4250-B026-68F6FFABD3A0}"/>
              </a:ext>
            </a:extLst>
          </p:cNvPr>
          <p:cNvSpPr/>
          <p:nvPr/>
        </p:nvSpPr>
        <p:spPr>
          <a:xfrm>
            <a:off x="6897719" y="3192336"/>
            <a:ext cx="945801" cy="690880"/>
          </a:xfrm>
          <a:prstGeom prst="mathMinus">
            <a:avLst>
              <a:gd name="adj1" fmla="val 146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Minus Sign 8">
            <a:extLst>
              <a:ext uri="{FF2B5EF4-FFF2-40B4-BE49-F238E27FC236}">
                <a16:creationId xmlns:a16="http://schemas.microsoft.com/office/drawing/2014/main" id="{2350E361-7668-47D7-AABA-A29C89CE0BD6}"/>
              </a:ext>
            </a:extLst>
          </p:cNvPr>
          <p:cNvSpPr/>
          <p:nvPr/>
        </p:nvSpPr>
        <p:spPr>
          <a:xfrm>
            <a:off x="5744559" y="2930710"/>
            <a:ext cx="2306320" cy="69088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48D54AF2-34E4-4B8B-83DB-C841BABE72F5}"/>
              </a:ext>
            </a:extLst>
          </p:cNvPr>
          <p:cNvSpPr txBox="1"/>
          <p:nvPr/>
        </p:nvSpPr>
        <p:spPr>
          <a:xfrm>
            <a:off x="739309" y="3430663"/>
            <a:ext cx="4754828" cy="1938992"/>
          </a:xfrm>
          <a:prstGeom prst="rect">
            <a:avLst/>
          </a:prstGeom>
          <a:noFill/>
        </p:spPr>
        <p:txBody>
          <a:bodyPr wrap="none" rtlCol="0">
            <a:spAutoFit/>
          </a:bodyPr>
          <a:lstStyle/>
          <a:p>
            <a:r>
              <a:rPr lang="en-US" sz="2400" dirty="0">
                <a:solidFill>
                  <a:srgbClr val="FFFF00"/>
                </a:solidFill>
                <a:latin typeface="Californian FB" panose="0207040306080B030204" pitchFamily="18" charset="0"/>
              </a:rPr>
              <a:t>“</a:t>
            </a:r>
            <a:r>
              <a:rPr lang="en-US" sz="2400" u="sng" dirty="0">
                <a:solidFill>
                  <a:srgbClr val="FFFF00"/>
                </a:solidFill>
                <a:latin typeface="Californian FB" panose="0207040306080B030204" pitchFamily="18" charset="0"/>
              </a:rPr>
              <a:t>No resumes found for this </a:t>
            </a:r>
          </a:p>
          <a:p>
            <a:r>
              <a:rPr lang="en-US" sz="2400" u="sng" dirty="0">
                <a:solidFill>
                  <a:srgbClr val="FFFF00"/>
                </a:solidFill>
                <a:latin typeface="Californian FB" panose="0207040306080B030204" pitchFamily="18" charset="0"/>
              </a:rPr>
              <a:t>instructor,</a:t>
            </a:r>
            <a:r>
              <a:rPr lang="en-US" sz="2400" dirty="0">
                <a:solidFill>
                  <a:srgbClr val="FFFF00"/>
                </a:solidFill>
                <a:latin typeface="Californian FB" panose="0207040306080B030204" pitchFamily="18" charset="0"/>
              </a:rPr>
              <a:t> click Add Resume</a:t>
            </a:r>
          </a:p>
          <a:p>
            <a:r>
              <a:rPr lang="en-US" sz="2400" dirty="0">
                <a:solidFill>
                  <a:srgbClr val="FFFF00"/>
                </a:solidFill>
                <a:latin typeface="Californian FB" panose="0207040306080B030204" pitchFamily="18" charset="0"/>
              </a:rPr>
              <a:t>to copy resumes submitted from </a:t>
            </a:r>
          </a:p>
          <a:p>
            <a:r>
              <a:rPr lang="en-US" sz="2400" dirty="0">
                <a:solidFill>
                  <a:srgbClr val="FFFF00"/>
                </a:solidFill>
                <a:latin typeface="Californian FB" panose="0207040306080B030204" pitchFamily="18" charset="0"/>
              </a:rPr>
              <a:t>the instructor, from an active course,</a:t>
            </a:r>
          </a:p>
          <a:p>
            <a:r>
              <a:rPr lang="en-US" sz="2400" dirty="0">
                <a:solidFill>
                  <a:srgbClr val="FFFF00"/>
                </a:solidFill>
                <a:latin typeface="Californian FB" panose="0207040306080B030204" pitchFamily="18" charset="0"/>
              </a:rPr>
              <a:t>or start a blank resume.”</a:t>
            </a:r>
          </a:p>
        </p:txBody>
      </p:sp>
      <p:sp>
        <p:nvSpPr>
          <p:cNvPr id="11" name="Arrow: Up 10">
            <a:extLst>
              <a:ext uri="{FF2B5EF4-FFF2-40B4-BE49-F238E27FC236}">
                <a16:creationId xmlns:a16="http://schemas.microsoft.com/office/drawing/2014/main" id="{BFA83032-8F84-4E48-82F0-D2A401147532}"/>
              </a:ext>
            </a:extLst>
          </p:cNvPr>
          <p:cNvSpPr/>
          <p:nvPr/>
        </p:nvSpPr>
        <p:spPr>
          <a:xfrm rot="7627268">
            <a:off x="4963429" y="5095783"/>
            <a:ext cx="282849" cy="547745"/>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Tree>
    <p:extLst>
      <p:ext uri="{BB962C8B-B14F-4D97-AF65-F5344CB8AC3E}">
        <p14:creationId xmlns:p14="http://schemas.microsoft.com/office/powerpoint/2010/main" val="26105026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70EDF33-E369-4B10-BFA1-E84A55C6348E}"/>
              </a:ext>
            </a:extLst>
          </p:cNvPr>
          <p:cNvPicPr/>
          <p:nvPr/>
        </p:nvPicPr>
        <p:blipFill>
          <a:blip r:embed="rId2">
            <a:extLst>
              <a:ext uri="{28A0092B-C50C-407E-A947-70E740481C1C}">
                <a14:useLocalDpi xmlns:a14="http://schemas.microsoft.com/office/drawing/2010/main" val="0"/>
              </a:ext>
            </a:extLst>
          </a:blip>
          <a:stretch>
            <a:fillRect/>
          </a:stretch>
        </p:blipFill>
        <p:spPr>
          <a:xfrm>
            <a:off x="5428034" y="1603001"/>
            <a:ext cx="5719864" cy="4574063"/>
          </a:xfrm>
          <a:prstGeom prst="rect">
            <a:avLst/>
          </a:prstGeom>
        </p:spPr>
      </p:pic>
      <p:sp>
        <p:nvSpPr>
          <p:cNvPr id="2" name="Title 1">
            <a:extLst>
              <a:ext uri="{FF2B5EF4-FFF2-40B4-BE49-F238E27FC236}">
                <a16:creationId xmlns:a16="http://schemas.microsoft.com/office/drawing/2014/main" id="{B1CE4E73-91AA-4E24-BE70-2FFBE00DF18B}"/>
              </a:ext>
            </a:extLst>
          </p:cNvPr>
          <p:cNvSpPr>
            <a:spLocks noGrp="1"/>
          </p:cNvSpPr>
          <p:nvPr>
            <p:ph type="title"/>
          </p:nvPr>
        </p:nvSpPr>
        <p:spPr>
          <a:xfrm>
            <a:off x="754296" y="1735841"/>
            <a:ext cx="4422062" cy="5721928"/>
          </a:xfrm>
        </p:spPr>
        <p:txBody>
          <a:bodyPr vert="horz" lIns="91440" tIns="45720" rIns="91440" bIns="45720" rtlCol="0" anchor="b">
            <a:noAutofit/>
          </a:bodyPr>
          <a:lstStyle/>
          <a:p>
            <a:pPr>
              <a:lnSpc>
                <a:spcPct val="100000"/>
              </a:lnSpc>
            </a:pPr>
            <a:br>
              <a:rPr lang="en-US" sz="2400" dirty="0">
                <a:latin typeface="Californian FB" panose="0207040306080B030204" pitchFamily="18" charset="0"/>
              </a:rPr>
            </a:br>
            <a:br>
              <a:rPr lang="en-US" sz="2400" dirty="0">
                <a:latin typeface="Californian FB" panose="0207040306080B030204" pitchFamily="18" charset="0"/>
              </a:rPr>
            </a:br>
            <a:br>
              <a:rPr lang="en-US" sz="2400" dirty="0">
                <a:latin typeface="Californian FB" panose="0207040306080B030204" pitchFamily="18" charset="0"/>
              </a:rPr>
            </a:br>
            <a:br>
              <a:rPr lang="en-US" sz="2400" dirty="0">
                <a:latin typeface="Californian FB" panose="0207040306080B030204" pitchFamily="18" charset="0"/>
              </a:rPr>
            </a:br>
            <a:br>
              <a:rPr lang="en-US" sz="2400" dirty="0">
                <a:latin typeface="Californian FB" panose="0207040306080B030204" pitchFamily="18" charset="0"/>
              </a:rPr>
            </a:br>
            <a:br>
              <a:rPr lang="en-US" sz="2400" dirty="0">
                <a:latin typeface="Californian FB" panose="0207040306080B030204" pitchFamily="18" charset="0"/>
              </a:rPr>
            </a:br>
            <a:br>
              <a:rPr lang="en-US" sz="2400" dirty="0">
                <a:latin typeface="Californian FB" panose="0207040306080B030204" pitchFamily="18" charset="0"/>
              </a:rPr>
            </a:br>
            <a:r>
              <a:rPr lang="en-US" sz="2400" u="sng" dirty="0">
                <a:latin typeface="Californian FB" panose="0207040306080B030204" pitchFamily="18" charset="0"/>
              </a:rPr>
              <a:t>Step 5:</a:t>
            </a:r>
            <a:br>
              <a:rPr lang="en-US" sz="2400" dirty="0">
                <a:latin typeface="Californian FB" panose="0207040306080B030204" pitchFamily="18" charset="0"/>
              </a:rPr>
            </a:br>
            <a:r>
              <a:rPr lang="en-US" sz="2400" dirty="0">
                <a:latin typeface="Californian FB" panose="0207040306080B030204" pitchFamily="18" charset="0"/>
              </a:rPr>
              <a:t>When you click on “Copy”, it will create a duplicate copy of that instructor’s resume.  </a:t>
            </a:r>
            <a:r>
              <a:rPr lang="en-US" sz="2400" u="sng" dirty="0">
                <a:latin typeface="Californian FB" panose="0207040306080B030204" pitchFamily="18" charset="0"/>
              </a:rPr>
              <a:t>Once you make a copy there is no function to delete it.</a:t>
            </a:r>
            <a:r>
              <a:rPr lang="en-US" sz="2400" dirty="0">
                <a:latin typeface="Californian FB" panose="0207040306080B030204" pitchFamily="18" charset="0"/>
              </a:rPr>
              <a:t>  All you can do is “Archive” it. </a:t>
            </a:r>
            <a:br>
              <a:rPr lang="en-US" sz="2400" dirty="0">
                <a:latin typeface="Californian FB" panose="0207040306080B030204" pitchFamily="18" charset="0"/>
              </a:rPr>
            </a:br>
            <a:br>
              <a:rPr lang="en-US" sz="2400" dirty="0">
                <a:latin typeface="Californian FB" panose="0207040306080B030204" pitchFamily="18" charset="0"/>
              </a:rPr>
            </a:br>
            <a:r>
              <a:rPr lang="en-US" sz="2400" dirty="0">
                <a:latin typeface="Californian FB" panose="0207040306080B030204" pitchFamily="18" charset="0"/>
              </a:rPr>
              <a:t>If you click on “Remove Instructor”, it will delete the instructor resume from your presenter list.  If you wish to add the instructor back into the course, go back to the main instructor list and select “Add Instructor.” </a:t>
            </a:r>
            <a:br>
              <a:rPr lang="en-US" sz="2400" dirty="0">
                <a:latin typeface="Californian FB" panose="0207040306080B030204" pitchFamily="18" charset="0"/>
              </a:rPr>
            </a:br>
            <a:br>
              <a:rPr lang="en-US" sz="2400" cap="none" dirty="0">
                <a:latin typeface="Californian FB" panose="0207040306080B030204" pitchFamily="18" charset="0"/>
              </a:rPr>
            </a:br>
            <a:endParaRPr lang="en-US" sz="2400" cap="none" dirty="0">
              <a:latin typeface="Californian FB" panose="0207040306080B030204" pitchFamily="18" charset="0"/>
            </a:endParaRPr>
          </a:p>
        </p:txBody>
      </p:sp>
      <p:sp>
        <p:nvSpPr>
          <p:cNvPr id="3" name="TextBox 2">
            <a:extLst>
              <a:ext uri="{FF2B5EF4-FFF2-40B4-BE49-F238E27FC236}">
                <a16:creationId xmlns:a16="http://schemas.microsoft.com/office/drawing/2014/main" id="{BD4EB5C8-9A21-4CBD-9F9A-5A5F90BF2782}"/>
              </a:ext>
            </a:extLst>
          </p:cNvPr>
          <p:cNvSpPr txBox="1"/>
          <p:nvPr/>
        </p:nvSpPr>
        <p:spPr>
          <a:xfrm>
            <a:off x="951346" y="360218"/>
            <a:ext cx="3940502" cy="584775"/>
          </a:xfrm>
          <a:prstGeom prst="rect">
            <a:avLst/>
          </a:prstGeom>
          <a:noFill/>
        </p:spPr>
        <p:txBody>
          <a:bodyPr wrap="none" rtlCol="0">
            <a:spAutoFit/>
          </a:bodyPr>
          <a:lstStyle/>
          <a:p>
            <a:r>
              <a:rPr lang="en-US" sz="3200" dirty="0">
                <a:latin typeface="Californian FB" panose="0207040306080B030204" pitchFamily="18" charset="0"/>
              </a:rPr>
              <a:t>RESUME MANAGER</a:t>
            </a:r>
          </a:p>
        </p:txBody>
      </p:sp>
      <p:sp>
        <p:nvSpPr>
          <p:cNvPr id="8" name="Arrow: Up 7">
            <a:extLst>
              <a:ext uri="{FF2B5EF4-FFF2-40B4-BE49-F238E27FC236}">
                <a16:creationId xmlns:a16="http://schemas.microsoft.com/office/drawing/2014/main" id="{848EA322-9D50-423F-8682-DDFA993E66F7}"/>
              </a:ext>
            </a:extLst>
          </p:cNvPr>
          <p:cNvSpPr/>
          <p:nvPr/>
        </p:nvSpPr>
        <p:spPr>
          <a:xfrm rot="10800000">
            <a:off x="9212651" y="4488747"/>
            <a:ext cx="290599" cy="44958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7" name="Arrow: Up 6">
            <a:extLst>
              <a:ext uri="{FF2B5EF4-FFF2-40B4-BE49-F238E27FC236}">
                <a16:creationId xmlns:a16="http://schemas.microsoft.com/office/drawing/2014/main" id="{2B42FE20-C8B3-46E9-BDF0-2B5D5A8CFEDB}"/>
              </a:ext>
            </a:extLst>
          </p:cNvPr>
          <p:cNvSpPr/>
          <p:nvPr/>
        </p:nvSpPr>
        <p:spPr>
          <a:xfrm rot="5400000">
            <a:off x="9754158" y="5643096"/>
            <a:ext cx="290599" cy="44958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Tree>
    <p:extLst>
      <p:ext uri="{BB962C8B-B14F-4D97-AF65-F5344CB8AC3E}">
        <p14:creationId xmlns:p14="http://schemas.microsoft.com/office/powerpoint/2010/main" val="16401880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5CC4D06-0EE2-4F20-95E1-42BFBCA584FC}"/>
              </a:ext>
            </a:extLst>
          </p:cNvPr>
          <p:cNvPicPr/>
          <p:nvPr/>
        </p:nvPicPr>
        <p:blipFill>
          <a:blip r:embed="rId3">
            <a:extLst>
              <a:ext uri="{28A0092B-C50C-407E-A947-70E740481C1C}">
                <a14:useLocalDpi xmlns:a14="http://schemas.microsoft.com/office/drawing/2010/main" val="0"/>
              </a:ext>
            </a:extLst>
          </a:blip>
          <a:stretch>
            <a:fillRect/>
          </a:stretch>
        </p:blipFill>
        <p:spPr>
          <a:xfrm>
            <a:off x="5408579" y="1319361"/>
            <a:ext cx="5710137" cy="4847976"/>
          </a:xfrm>
          <a:prstGeom prst="rect">
            <a:avLst/>
          </a:prstGeom>
        </p:spPr>
      </p:pic>
      <p:sp>
        <p:nvSpPr>
          <p:cNvPr id="2" name="Title 1">
            <a:extLst>
              <a:ext uri="{FF2B5EF4-FFF2-40B4-BE49-F238E27FC236}">
                <a16:creationId xmlns:a16="http://schemas.microsoft.com/office/drawing/2014/main" id="{B1CE4E73-91AA-4E24-BE70-2FFBE00DF18B}"/>
              </a:ext>
            </a:extLst>
          </p:cNvPr>
          <p:cNvSpPr>
            <a:spLocks noGrp="1"/>
          </p:cNvSpPr>
          <p:nvPr>
            <p:ph type="title"/>
          </p:nvPr>
        </p:nvSpPr>
        <p:spPr>
          <a:xfrm>
            <a:off x="732093" y="1563101"/>
            <a:ext cx="2962221" cy="4360496"/>
          </a:xfrm>
        </p:spPr>
        <p:txBody>
          <a:bodyPr vert="horz" lIns="91440" tIns="45720" rIns="91440" bIns="45720" rtlCol="0" anchor="b">
            <a:noAutofit/>
          </a:bodyPr>
          <a:lstStyle/>
          <a:p>
            <a:pPr>
              <a:lnSpc>
                <a:spcPct val="100000"/>
              </a:lnSpc>
            </a:pPr>
            <a:br>
              <a:rPr lang="en-US" sz="2400" dirty="0">
                <a:latin typeface="Californian FB" panose="0207040306080B030204" pitchFamily="18" charset="0"/>
              </a:rPr>
            </a:br>
            <a:br>
              <a:rPr lang="en-US" sz="2400" dirty="0">
                <a:latin typeface="Californian FB" panose="0207040306080B030204" pitchFamily="18" charset="0"/>
              </a:rPr>
            </a:br>
            <a:r>
              <a:rPr lang="en-US" sz="2400" u="sng" dirty="0">
                <a:latin typeface="Californian FB" panose="0207040306080B030204" pitchFamily="18" charset="0"/>
              </a:rPr>
              <a:t>Step 6:</a:t>
            </a:r>
            <a:br>
              <a:rPr lang="en-US" sz="2400" dirty="0">
                <a:latin typeface="Californian FB" panose="0207040306080B030204" pitchFamily="18" charset="0"/>
              </a:rPr>
            </a:br>
            <a:r>
              <a:rPr lang="en-US" sz="2400" dirty="0">
                <a:latin typeface="Californian FB" panose="0207040306080B030204" pitchFamily="18" charset="0"/>
              </a:rPr>
              <a:t>From a copied instructor resume, you can create a new version of the resume and retitle it.  </a:t>
            </a:r>
            <a:br>
              <a:rPr lang="en-US" sz="2400" dirty="0">
                <a:latin typeface="Californian FB" panose="0207040306080B030204" pitchFamily="18" charset="0"/>
              </a:rPr>
            </a:br>
            <a:br>
              <a:rPr lang="en-US" sz="2400" dirty="0">
                <a:latin typeface="Californian FB" panose="0207040306080B030204" pitchFamily="18" charset="0"/>
              </a:rPr>
            </a:br>
            <a:r>
              <a:rPr lang="en-US" sz="2400" dirty="0">
                <a:latin typeface="Californian FB" panose="0207040306080B030204" pitchFamily="18" charset="0"/>
              </a:rPr>
              <a:t>*Once retitled continue through the resume and complete all remaining sections.</a:t>
            </a:r>
            <a:br>
              <a:rPr lang="en-US" sz="2400" cap="none" dirty="0">
                <a:latin typeface="Californian FB" panose="0207040306080B030204" pitchFamily="18" charset="0"/>
              </a:rPr>
            </a:br>
            <a:endParaRPr lang="en-US" sz="2400" cap="none" dirty="0">
              <a:latin typeface="Californian FB" panose="0207040306080B030204" pitchFamily="18" charset="0"/>
            </a:endParaRPr>
          </a:p>
        </p:txBody>
      </p:sp>
      <p:sp>
        <p:nvSpPr>
          <p:cNvPr id="68" name="Arrow: Up 67">
            <a:extLst>
              <a:ext uri="{FF2B5EF4-FFF2-40B4-BE49-F238E27FC236}">
                <a16:creationId xmlns:a16="http://schemas.microsoft.com/office/drawing/2014/main" id="{6266EC84-7B04-452B-92B5-E131D220FEEF}"/>
              </a:ext>
            </a:extLst>
          </p:cNvPr>
          <p:cNvSpPr/>
          <p:nvPr/>
        </p:nvSpPr>
        <p:spPr>
          <a:xfrm rot="16200000">
            <a:off x="8490626" y="5090480"/>
            <a:ext cx="290599" cy="44958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 name="TextBox 2">
            <a:extLst>
              <a:ext uri="{FF2B5EF4-FFF2-40B4-BE49-F238E27FC236}">
                <a16:creationId xmlns:a16="http://schemas.microsoft.com/office/drawing/2014/main" id="{BD4EB5C8-9A21-4CBD-9F9A-5A5F90BF2782}"/>
              </a:ext>
            </a:extLst>
          </p:cNvPr>
          <p:cNvSpPr txBox="1"/>
          <p:nvPr/>
        </p:nvSpPr>
        <p:spPr>
          <a:xfrm>
            <a:off x="951346" y="360218"/>
            <a:ext cx="3940502" cy="584775"/>
          </a:xfrm>
          <a:prstGeom prst="rect">
            <a:avLst/>
          </a:prstGeom>
          <a:noFill/>
        </p:spPr>
        <p:txBody>
          <a:bodyPr wrap="none" rtlCol="0">
            <a:spAutoFit/>
          </a:bodyPr>
          <a:lstStyle/>
          <a:p>
            <a:r>
              <a:rPr lang="en-US" sz="3200" dirty="0">
                <a:latin typeface="Californian FB" panose="0207040306080B030204" pitchFamily="18" charset="0"/>
              </a:rPr>
              <a:t>RESUME MANAGER</a:t>
            </a:r>
          </a:p>
        </p:txBody>
      </p:sp>
      <p:sp>
        <p:nvSpPr>
          <p:cNvPr id="8" name="Arrow: Up 7">
            <a:extLst>
              <a:ext uri="{FF2B5EF4-FFF2-40B4-BE49-F238E27FC236}">
                <a16:creationId xmlns:a16="http://schemas.microsoft.com/office/drawing/2014/main" id="{848EA322-9D50-423F-8682-DDFA993E66F7}"/>
              </a:ext>
            </a:extLst>
          </p:cNvPr>
          <p:cNvSpPr/>
          <p:nvPr/>
        </p:nvSpPr>
        <p:spPr>
          <a:xfrm rot="16200000">
            <a:off x="9752864" y="2810943"/>
            <a:ext cx="290599" cy="44958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 name="TextBox 3">
            <a:extLst>
              <a:ext uri="{FF2B5EF4-FFF2-40B4-BE49-F238E27FC236}">
                <a16:creationId xmlns:a16="http://schemas.microsoft.com/office/drawing/2014/main" id="{AFCE1662-CCF7-4875-8CB5-DE8BE0985178}"/>
              </a:ext>
            </a:extLst>
          </p:cNvPr>
          <p:cNvSpPr txBox="1"/>
          <p:nvPr/>
        </p:nvSpPr>
        <p:spPr>
          <a:xfrm>
            <a:off x="9673373" y="1788532"/>
            <a:ext cx="1868129" cy="923330"/>
          </a:xfrm>
          <a:prstGeom prst="rect">
            <a:avLst/>
          </a:prstGeom>
          <a:solidFill>
            <a:srgbClr val="FF0000"/>
          </a:solidFill>
        </p:spPr>
        <p:txBody>
          <a:bodyPr wrap="square" rtlCol="0">
            <a:spAutoFit/>
          </a:bodyPr>
          <a:lstStyle/>
          <a:p>
            <a:r>
              <a:rPr lang="en-US" dirty="0">
                <a:latin typeface="Californian FB" panose="0207040306080B030204" pitchFamily="18" charset="0"/>
              </a:rPr>
              <a:t>Change copied resume to new name </a:t>
            </a:r>
          </a:p>
        </p:txBody>
      </p:sp>
    </p:spTree>
    <p:extLst>
      <p:ext uri="{BB962C8B-B14F-4D97-AF65-F5344CB8AC3E}">
        <p14:creationId xmlns:p14="http://schemas.microsoft.com/office/powerpoint/2010/main" val="20533611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51C7D3-53E4-4C6D-AE54-721DF38DDCFD}"/>
              </a:ext>
            </a:extLst>
          </p:cNvPr>
          <p:cNvPicPr>
            <a:picLocks noChangeAspect="1"/>
          </p:cNvPicPr>
          <p:nvPr/>
        </p:nvPicPr>
        <p:blipFill>
          <a:blip r:embed="rId3"/>
          <a:stretch>
            <a:fillRect/>
          </a:stretch>
        </p:blipFill>
        <p:spPr>
          <a:xfrm>
            <a:off x="1359052" y="2158972"/>
            <a:ext cx="9221548" cy="4132404"/>
          </a:xfrm>
          <a:prstGeom prst="rect">
            <a:avLst/>
          </a:prstGeom>
        </p:spPr>
      </p:pic>
      <p:sp>
        <p:nvSpPr>
          <p:cNvPr id="2" name="Title 1">
            <a:extLst>
              <a:ext uri="{FF2B5EF4-FFF2-40B4-BE49-F238E27FC236}">
                <a16:creationId xmlns:a16="http://schemas.microsoft.com/office/drawing/2014/main" id="{B1CE4E73-91AA-4E24-BE70-2FFBE00DF18B}"/>
              </a:ext>
            </a:extLst>
          </p:cNvPr>
          <p:cNvSpPr>
            <a:spLocks noGrp="1"/>
          </p:cNvSpPr>
          <p:nvPr>
            <p:ph type="title"/>
          </p:nvPr>
        </p:nvSpPr>
        <p:spPr>
          <a:xfrm>
            <a:off x="1158067" y="984914"/>
            <a:ext cx="10197600" cy="1935451"/>
          </a:xfrm>
        </p:spPr>
        <p:txBody>
          <a:bodyPr vert="horz" lIns="91440" tIns="45720" rIns="91440" bIns="45720" rtlCol="0" anchor="b">
            <a:noAutofit/>
          </a:bodyPr>
          <a:lstStyle/>
          <a:p>
            <a:pPr>
              <a:lnSpc>
                <a:spcPct val="100000"/>
              </a:lnSpc>
            </a:pPr>
            <a:br>
              <a:rPr lang="en-US" sz="2400" dirty="0">
                <a:latin typeface="Californian FB" panose="0207040306080B030204" pitchFamily="18" charset="0"/>
              </a:rPr>
            </a:br>
            <a:br>
              <a:rPr lang="en-US" sz="2400" dirty="0">
                <a:latin typeface="Californian FB" panose="0207040306080B030204" pitchFamily="18" charset="0"/>
              </a:rPr>
            </a:br>
            <a:r>
              <a:rPr lang="en-US" sz="2400" u="sng" dirty="0">
                <a:latin typeface="Californian FB" panose="0207040306080B030204" pitchFamily="18" charset="0"/>
              </a:rPr>
              <a:t>Step 7:</a:t>
            </a:r>
            <a:br>
              <a:rPr lang="en-US" sz="2400" dirty="0">
                <a:latin typeface="Californian FB" panose="0207040306080B030204" pitchFamily="18" charset="0"/>
              </a:rPr>
            </a:br>
            <a:r>
              <a:rPr lang="en-US" sz="2400" dirty="0">
                <a:latin typeface="Californian FB" panose="0207040306080B030204" pitchFamily="18" charset="0"/>
              </a:rPr>
              <a:t>Now that you have created a new resume (Module I), it will populate </a:t>
            </a:r>
            <a:br>
              <a:rPr lang="en-US" sz="2400" dirty="0">
                <a:latin typeface="Californian FB" panose="0207040306080B030204" pitchFamily="18" charset="0"/>
              </a:rPr>
            </a:br>
            <a:r>
              <a:rPr lang="en-US" sz="2400" dirty="0">
                <a:latin typeface="Californian FB" panose="0207040306080B030204" pitchFamily="18" charset="0"/>
              </a:rPr>
              <a:t>the resume to the list. Now click on “View Courses” tab which will give you </a:t>
            </a:r>
            <a:br>
              <a:rPr lang="en-US" sz="2400" dirty="0">
                <a:latin typeface="Californian FB" panose="0207040306080B030204" pitchFamily="18" charset="0"/>
              </a:rPr>
            </a:br>
            <a:r>
              <a:rPr lang="en-US" sz="2400" dirty="0">
                <a:latin typeface="Californian FB" panose="0207040306080B030204" pitchFamily="18" charset="0"/>
              </a:rPr>
              <a:t>the list of courses and select Module I.   </a:t>
            </a:r>
            <a:br>
              <a:rPr lang="en-US" sz="2400" dirty="0">
                <a:latin typeface="Californian FB" panose="0207040306080B030204" pitchFamily="18" charset="0"/>
              </a:rPr>
            </a:br>
            <a:br>
              <a:rPr lang="en-US" sz="2400" dirty="0">
                <a:latin typeface="Californian FB" panose="0207040306080B030204" pitchFamily="18" charset="0"/>
              </a:rPr>
            </a:br>
            <a:br>
              <a:rPr lang="en-US" sz="2400" cap="none" dirty="0">
                <a:latin typeface="Californian FB" panose="0207040306080B030204" pitchFamily="18" charset="0"/>
              </a:rPr>
            </a:br>
            <a:endParaRPr lang="en-US" sz="2400" cap="none" dirty="0">
              <a:latin typeface="Californian FB" panose="0207040306080B030204" pitchFamily="18" charset="0"/>
            </a:endParaRPr>
          </a:p>
        </p:txBody>
      </p:sp>
      <p:sp>
        <p:nvSpPr>
          <p:cNvPr id="68" name="Arrow: Up 67">
            <a:extLst>
              <a:ext uri="{FF2B5EF4-FFF2-40B4-BE49-F238E27FC236}">
                <a16:creationId xmlns:a16="http://schemas.microsoft.com/office/drawing/2014/main" id="{6266EC84-7B04-452B-92B5-E131D220FEEF}"/>
              </a:ext>
            </a:extLst>
          </p:cNvPr>
          <p:cNvSpPr/>
          <p:nvPr/>
        </p:nvSpPr>
        <p:spPr>
          <a:xfrm rot="16200000">
            <a:off x="10210511" y="4309960"/>
            <a:ext cx="290599" cy="44958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8" name="Arrow: Up 7">
            <a:extLst>
              <a:ext uri="{FF2B5EF4-FFF2-40B4-BE49-F238E27FC236}">
                <a16:creationId xmlns:a16="http://schemas.microsoft.com/office/drawing/2014/main" id="{848EA322-9D50-423F-8682-DDFA993E66F7}"/>
              </a:ext>
            </a:extLst>
          </p:cNvPr>
          <p:cNvSpPr/>
          <p:nvPr/>
        </p:nvSpPr>
        <p:spPr>
          <a:xfrm rot="16200000">
            <a:off x="2166928" y="4309959"/>
            <a:ext cx="290599" cy="44958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Tree>
    <p:extLst>
      <p:ext uri="{BB962C8B-B14F-4D97-AF65-F5344CB8AC3E}">
        <p14:creationId xmlns:p14="http://schemas.microsoft.com/office/powerpoint/2010/main" val="33387259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DEB23-880A-449D-8890-280ED73BDA78}"/>
              </a:ext>
            </a:extLst>
          </p:cNvPr>
          <p:cNvSpPr>
            <a:spLocks noGrp="1"/>
          </p:cNvSpPr>
          <p:nvPr>
            <p:ph type="title"/>
          </p:nvPr>
        </p:nvSpPr>
        <p:spPr>
          <a:xfrm>
            <a:off x="2478408" y="2464660"/>
            <a:ext cx="7735634" cy="1325563"/>
          </a:xfrm>
        </p:spPr>
        <p:txBody>
          <a:bodyPr>
            <a:noAutofit/>
          </a:bodyPr>
          <a:lstStyle/>
          <a:p>
            <a:r>
              <a:rPr lang="en-US" sz="6000" dirty="0">
                <a:solidFill>
                  <a:srgbClr val="FFFF00"/>
                </a:solidFill>
                <a:latin typeface="Californian FB" panose="0207040306080B030204" pitchFamily="18" charset="0"/>
              </a:rPr>
              <a:t>Send Resume to Course </a:t>
            </a:r>
          </a:p>
        </p:txBody>
      </p:sp>
    </p:spTree>
    <p:extLst>
      <p:ext uri="{BB962C8B-B14F-4D97-AF65-F5344CB8AC3E}">
        <p14:creationId xmlns:p14="http://schemas.microsoft.com/office/powerpoint/2010/main" val="12475819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1B010-383B-43BE-A541-608DEA7E0901}"/>
              </a:ext>
            </a:extLst>
          </p:cNvPr>
          <p:cNvSpPr>
            <a:spLocks noGrp="1"/>
          </p:cNvSpPr>
          <p:nvPr>
            <p:ph type="title"/>
          </p:nvPr>
        </p:nvSpPr>
        <p:spPr>
          <a:xfrm>
            <a:off x="1293025" y="713303"/>
            <a:ext cx="3257144" cy="463379"/>
          </a:xfrm>
        </p:spPr>
        <p:txBody>
          <a:bodyPr>
            <a:normAutofit fontScale="90000"/>
          </a:bodyPr>
          <a:lstStyle/>
          <a:p>
            <a:br>
              <a:rPr lang="en-US" sz="2400" dirty="0">
                <a:latin typeface="Californian FB" panose="0207040306080B030204" pitchFamily="18" charset="0"/>
              </a:rPr>
            </a:br>
            <a:r>
              <a:rPr lang="en-US" sz="2400" dirty="0">
                <a:solidFill>
                  <a:srgbClr val="FFFF00"/>
                </a:solidFill>
                <a:latin typeface="Californian FB" panose="0207040306080B030204" pitchFamily="18" charset="0"/>
              </a:rPr>
              <a:t>Send Resume To Course</a:t>
            </a:r>
          </a:p>
        </p:txBody>
      </p:sp>
      <p:pic>
        <p:nvPicPr>
          <p:cNvPr id="3" name="Picture 2">
            <a:extLst>
              <a:ext uri="{FF2B5EF4-FFF2-40B4-BE49-F238E27FC236}">
                <a16:creationId xmlns:a16="http://schemas.microsoft.com/office/drawing/2014/main" id="{2B80EBE2-1729-49BE-8D1B-DA9277ABFDD1}"/>
              </a:ext>
            </a:extLst>
          </p:cNvPr>
          <p:cNvPicPr>
            <a:picLocks noChangeAspect="1"/>
          </p:cNvPicPr>
          <p:nvPr/>
        </p:nvPicPr>
        <p:blipFill>
          <a:blip r:embed="rId2"/>
          <a:stretch>
            <a:fillRect/>
          </a:stretch>
        </p:blipFill>
        <p:spPr>
          <a:xfrm>
            <a:off x="1625600" y="2286825"/>
            <a:ext cx="9348254" cy="3975560"/>
          </a:xfrm>
          <a:prstGeom prst="rect">
            <a:avLst/>
          </a:prstGeom>
        </p:spPr>
      </p:pic>
      <p:sp>
        <p:nvSpPr>
          <p:cNvPr id="5" name="TextBox 4">
            <a:extLst>
              <a:ext uri="{FF2B5EF4-FFF2-40B4-BE49-F238E27FC236}">
                <a16:creationId xmlns:a16="http://schemas.microsoft.com/office/drawing/2014/main" id="{FBBF0C24-CE28-4131-9259-8D1085EEC79B}"/>
              </a:ext>
            </a:extLst>
          </p:cNvPr>
          <p:cNvSpPr txBox="1"/>
          <p:nvPr/>
        </p:nvSpPr>
        <p:spPr>
          <a:xfrm>
            <a:off x="2277253" y="1385076"/>
            <a:ext cx="9348254" cy="461665"/>
          </a:xfrm>
          <a:prstGeom prst="rect">
            <a:avLst/>
          </a:prstGeom>
          <a:noFill/>
        </p:spPr>
        <p:txBody>
          <a:bodyPr wrap="square" rtlCol="0">
            <a:spAutoFit/>
          </a:bodyPr>
          <a:lstStyle/>
          <a:p>
            <a:r>
              <a:rPr lang="en-US" sz="2400" dirty="0">
                <a:latin typeface="Californian FB" panose="0207040306080B030204" pitchFamily="18" charset="0"/>
              </a:rPr>
              <a:t>From your list of Instructors, click on “View” to open up resume. </a:t>
            </a:r>
          </a:p>
        </p:txBody>
      </p:sp>
      <p:sp>
        <p:nvSpPr>
          <p:cNvPr id="6" name="TextBox 5">
            <a:extLst>
              <a:ext uri="{FF2B5EF4-FFF2-40B4-BE49-F238E27FC236}">
                <a16:creationId xmlns:a16="http://schemas.microsoft.com/office/drawing/2014/main" id="{BCB9912B-5DAC-4307-8AC8-F615D714276C}"/>
              </a:ext>
            </a:extLst>
          </p:cNvPr>
          <p:cNvSpPr txBox="1"/>
          <p:nvPr/>
        </p:nvSpPr>
        <p:spPr>
          <a:xfrm>
            <a:off x="951346" y="360218"/>
            <a:ext cx="3940502" cy="584775"/>
          </a:xfrm>
          <a:prstGeom prst="rect">
            <a:avLst/>
          </a:prstGeom>
          <a:noFill/>
        </p:spPr>
        <p:txBody>
          <a:bodyPr wrap="none" rtlCol="0">
            <a:spAutoFit/>
          </a:bodyPr>
          <a:lstStyle/>
          <a:p>
            <a:r>
              <a:rPr lang="en-US" sz="3200" dirty="0">
                <a:latin typeface="Californian FB" panose="0207040306080B030204" pitchFamily="18" charset="0"/>
              </a:rPr>
              <a:t>RESUME MANAGER</a:t>
            </a:r>
          </a:p>
        </p:txBody>
      </p:sp>
      <p:sp>
        <p:nvSpPr>
          <p:cNvPr id="7" name="Arrow: Up 6">
            <a:extLst>
              <a:ext uri="{FF2B5EF4-FFF2-40B4-BE49-F238E27FC236}">
                <a16:creationId xmlns:a16="http://schemas.microsoft.com/office/drawing/2014/main" id="{A36A4B0B-FBA1-4DAF-A031-4A51BD9A76A8}"/>
              </a:ext>
            </a:extLst>
          </p:cNvPr>
          <p:cNvSpPr/>
          <p:nvPr/>
        </p:nvSpPr>
        <p:spPr>
          <a:xfrm rot="16200000">
            <a:off x="9997263" y="5404392"/>
            <a:ext cx="290599" cy="449580"/>
          </a:xfrm>
          <a:prstGeom prst="upArrow">
            <a:avLst>
              <a:gd name="adj1" fmla="val 50000"/>
              <a:gd name="adj2" fmla="val 533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Tree>
    <p:extLst>
      <p:ext uri="{BB962C8B-B14F-4D97-AF65-F5344CB8AC3E}">
        <p14:creationId xmlns:p14="http://schemas.microsoft.com/office/powerpoint/2010/main" val="21785722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4D2D8-1EFB-44A1-9F56-638A0038CAF0}"/>
              </a:ext>
            </a:extLst>
          </p:cNvPr>
          <p:cNvSpPr>
            <a:spLocks noGrp="1"/>
          </p:cNvSpPr>
          <p:nvPr>
            <p:ph type="title"/>
          </p:nvPr>
        </p:nvSpPr>
        <p:spPr>
          <a:xfrm>
            <a:off x="737737" y="1361873"/>
            <a:ext cx="4367720" cy="1833664"/>
          </a:xfrm>
        </p:spPr>
        <p:txBody>
          <a:bodyPr>
            <a:noAutofit/>
          </a:bodyPr>
          <a:lstStyle/>
          <a:p>
            <a:r>
              <a:rPr lang="en-US" sz="2400" dirty="0">
                <a:latin typeface="Californian FB" panose="0207040306080B030204" pitchFamily="18" charset="0"/>
              </a:rPr>
              <a:t>Looking at this list of resumes, select the resume you want to send to a course.          </a:t>
            </a:r>
            <a:br>
              <a:rPr lang="en-US" sz="2400" dirty="0">
                <a:latin typeface="Californian FB" panose="0207040306080B030204" pitchFamily="18" charset="0"/>
              </a:rPr>
            </a:br>
            <a:r>
              <a:rPr lang="en-US" sz="2400" u="sng" dirty="0">
                <a:latin typeface="Californian FB" panose="0207040306080B030204" pitchFamily="18" charset="0"/>
              </a:rPr>
              <a:t>Click on “View Courses”</a:t>
            </a:r>
          </a:p>
        </p:txBody>
      </p:sp>
      <p:pic>
        <p:nvPicPr>
          <p:cNvPr id="3" name="Picture 2">
            <a:extLst>
              <a:ext uri="{FF2B5EF4-FFF2-40B4-BE49-F238E27FC236}">
                <a16:creationId xmlns:a16="http://schemas.microsoft.com/office/drawing/2014/main" id="{35A548C6-9BEE-4B33-81C2-657187B76C13}"/>
              </a:ext>
            </a:extLst>
          </p:cNvPr>
          <p:cNvPicPr>
            <a:picLocks noChangeAspect="1"/>
          </p:cNvPicPr>
          <p:nvPr/>
        </p:nvPicPr>
        <p:blipFill>
          <a:blip r:embed="rId2"/>
          <a:stretch>
            <a:fillRect/>
          </a:stretch>
        </p:blipFill>
        <p:spPr>
          <a:xfrm>
            <a:off x="5418307" y="1595336"/>
            <a:ext cx="5729592" cy="4581728"/>
          </a:xfrm>
          <a:prstGeom prst="rect">
            <a:avLst/>
          </a:prstGeom>
        </p:spPr>
      </p:pic>
      <p:sp>
        <p:nvSpPr>
          <p:cNvPr id="5" name="Arrow: Up 4">
            <a:extLst>
              <a:ext uri="{FF2B5EF4-FFF2-40B4-BE49-F238E27FC236}">
                <a16:creationId xmlns:a16="http://schemas.microsoft.com/office/drawing/2014/main" id="{721108B3-CC84-4609-8487-3C708AFC31F3}"/>
              </a:ext>
            </a:extLst>
          </p:cNvPr>
          <p:cNvSpPr/>
          <p:nvPr/>
        </p:nvSpPr>
        <p:spPr>
          <a:xfrm rot="16200000">
            <a:off x="10880760" y="4892574"/>
            <a:ext cx="290599" cy="449580"/>
          </a:xfrm>
          <a:prstGeom prst="upArrow">
            <a:avLst>
              <a:gd name="adj1" fmla="val 50000"/>
              <a:gd name="adj2" fmla="val 533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6" name="TextBox 5">
            <a:extLst>
              <a:ext uri="{FF2B5EF4-FFF2-40B4-BE49-F238E27FC236}">
                <a16:creationId xmlns:a16="http://schemas.microsoft.com/office/drawing/2014/main" id="{FB552CE2-215C-4D19-A152-D3E35E85C2C9}"/>
              </a:ext>
            </a:extLst>
          </p:cNvPr>
          <p:cNvSpPr txBox="1"/>
          <p:nvPr/>
        </p:nvSpPr>
        <p:spPr>
          <a:xfrm>
            <a:off x="951346" y="360218"/>
            <a:ext cx="3940502" cy="584775"/>
          </a:xfrm>
          <a:prstGeom prst="rect">
            <a:avLst/>
          </a:prstGeom>
          <a:noFill/>
        </p:spPr>
        <p:txBody>
          <a:bodyPr wrap="none" rtlCol="0">
            <a:spAutoFit/>
          </a:bodyPr>
          <a:lstStyle/>
          <a:p>
            <a:r>
              <a:rPr lang="en-US" sz="3200" dirty="0">
                <a:latin typeface="Californian FB" panose="0207040306080B030204" pitchFamily="18" charset="0"/>
              </a:rPr>
              <a:t>RESUME MANAGER</a:t>
            </a:r>
          </a:p>
        </p:txBody>
      </p:sp>
      <p:sp>
        <p:nvSpPr>
          <p:cNvPr id="7" name="Minus Sign 6">
            <a:extLst>
              <a:ext uri="{FF2B5EF4-FFF2-40B4-BE49-F238E27FC236}">
                <a16:creationId xmlns:a16="http://schemas.microsoft.com/office/drawing/2014/main" id="{A6FAD143-FCBD-4BD5-881A-50480159C406}"/>
              </a:ext>
            </a:extLst>
          </p:cNvPr>
          <p:cNvSpPr/>
          <p:nvPr/>
        </p:nvSpPr>
        <p:spPr>
          <a:xfrm>
            <a:off x="5750560" y="1717040"/>
            <a:ext cx="2306320" cy="90424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Minus Sign 7">
            <a:extLst>
              <a:ext uri="{FF2B5EF4-FFF2-40B4-BE49-F238E27FC236}">
                <a16:creationId xmlns:a16="http://schemas.microsoft.com/office/drawing/2014/main" id="{BC17F115-8768-4C1E-8C7C-F44A577981B0}"/>
              </a:ext>
            </a:extLst>
          </p:cNvPr>
          <p:cNvSpPr/>
          <p:nvPr/>
        </p:nvSpPr>
        <p:spPr>
          <a:xfrm>
            <a:off x="6888480" y="2169160"/>
            <a:ext cx="1168400" cy="690664"/>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764B54E8-A987-4E37-AA8B-977E9CF3A080}"/>
              </a:ext>
            </a:extLst>
          </p:cNvPr>
          <p:cNvSpPr txBox="1"/>
          <p:nvPr/>
        </p:nvSpPr>
        <p:spPr>
          <a:xfrm>
            <a:off x="733078" y="3516868"/>
            <a:ext cx="4296122" cy="1569660"/>
          </a:xfrm>
          <a:prstGeom prst="rect">
            <a:avLst/>
          </a:prstGeom>
          <a:noFill/>
        </p:spPr>
        <p:txBody>
          <a:bodyPr wrap="square" rtlCol="0">
            <a:spAutoFit/>
          </a:bodyPr>
          <a:lstStyle/>
          <a:p>
            <a:r>
              <a:rPr lang="en-US" sz="2400" dirty="0">
                <a:latin typeface="Californian FB" panose="0207040306080B030204" pitchFamily="18" charset="0"/>
              </a:rPr>
              <a:t>*You can also copy resumes </a:t>
            </a:r>
          </a:p>
          <a:p>
            <a:r>
              <a:rPr lang="en-US" sz="2400" dirty="0">
                <a:latin typeface="Californian FB" panose="0207040306080B030204" pitchFamily="18" charset="0"/>
              </a:rPr>
              <a:t>for an instructor from your active </a:t>
            </a:r>
          </a:p>
          <a:p>
            <a:r>
              <a:rPr lang="en-US" sz="2400" dirty="0">
                <a:latin typeface="Californian FB" panose="0207040306080B030204" pitchFamily="18" charset="0"/>
              </a:rPr>
              <a:t>course or start a new blank resume. </a:t>
            </a:r>
          </a:p>
        </p:txBody>
      </p:sp>
      <p:sp>
        <p:nvSpPr>
          <p:cNvPr id="9" name="Arrow: Up 8">
            <a:extLst>
              <a:ext uri="{FF2B5EF4-FFF2-40B4-BE49-F238E27FC236}">
                <a16:creationId xmlns:a16="http://schemas.microsoft.com/office/drawing/2014/main" id="{F15CD031-D9B3-4B50-AE37-0D57BB01A0F3}"/>
              </a:ext>
            </a:extLst>
          </p:cNvPr>
          <p:cNvSpPr/>
          <p:nvPr/>
        </p:nvSpPr>
        <p:spPr>
          <a:xfrm rot="5400000">
            <a:off x="5048218" y="3582973"/>
            <a:ext cx="290599" cy="449580"/>
          </a:xfrm>
          <a:prstGeom prst="upArrow">
            <a:avLst>
              <a:gd name="adj1" fmla="val 50000"/>
              <a:gd name="adj2" fmla="val 533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Tree>
    <p:extLst>
      <p:ext uri="{BB962C8B-B14F-4D97-AF65-F5344CB8AC3E}">
        <p14:creationId xmlns:p14="http://schemas.microsoft.com/office/powerpoint/2010/main" val="36770673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33F17-9602-4480-83D9-BE7E8E17BFD7}"/>
              </a:ext>
            </a:extLst>
          </p:cNvPr>
          <p:cNvSpPr>
            <a:spLocks noGrp="1"/>
          </p:cNvSpPr>
          <p:nvPr>
            <p:ph type="title"/>
          </p:nvPr>
        </p:nvSpPr>
        <p:spPr>
          <a:xfrm>
            <a:off x="719961" y="1524215"/>
            <a:ext cx="3493851" cy="1666457"/>
          </a:xfrm>
        </p:spPr>
        <p:txBody>
          <a:bodyPr>
            <a:noAutofit/>
          </a:bodyPr>
          <a:lstStyle/>
          <a:p>
            <a:r>
              <a:rPr lang="en-US" sz="2400" dirty="0">
                <a:solidFill>
                  <a:srgbClr val="FFFF00"/>
                </a:solidFill>
                <a:latin typeface="Californian FB" panose="0207040306080B030204" pitchFamily="18" charset="0"/>
              </a:rPr>
              <a:t>I am trying to send the resume to Defensive Tactics Instructor Course, why cannot I see it on my list? </a:t>
            </a:r>
          </a:p>
        </p:txBody>
      </p:sp>
      <p:pic>
        <p:nvPicPr>
          <p:cNvPr id="3" name="Picture 2">
            <a:extLst>
              <a:ext uri="{FF2B5EF4-FFF2-40B4-BE49-F238E27FC236}">
                <a16:creationId xmlns:a16="http://schemas.microsoft.com/office/drawing/2014/main" id="{A48A79C6-CF1D-47BA-8B36-A0F0EC00173B}"/>
              </a:ext>
            </a:extLst>
          </p:cNvPr>
          <p:cNvPicPr>
            <a:picLocks noChangeAspect="1"/>
          </p:cNvPicPr>
          <p:nvPr/>
        </p:nvPicPr>
        <p:blipFill>
          <a:blip r:embed="rId2"/>
          <a:stretch>
            <a:fillRect/>
          </a:stretch>
        </p:blipFill>
        <p:spPr>
          <a:xfrm>
            <a:off x="5408580" y="235405"/>
            <a:ext cx="5719864" cy="3128704"/>
          </a:xfrm>
          <a:prstGeom prst="rect">
            <a:avLst/>
          </a:prstGeom>
        </p:spPr>
      </p:pic>
      <p:pic>
        <p:nvPicPr>
          <p:cNvPr id="4" name="Picture 3">
            <a:extLst>
              <a:ext uri="{FF2B5EF4-FFF2-40B4-BE49-F238E27FC236}">
                <a16:creationId xmlns:a16="http://schemas.microsoft.com/office/drawing/2014/main" id="{556EADBF-E93C-4602-969A-D1BACEB83033}"/>
              </a:ext>
            </a:extLst>
          </p:cNvPr>
          <p:cNvPicPr>
            <a:picLocks noChangeAspect="1"/>
          </p:cNvPicPr>
          <p:nvPr/>
        </p:nvPicPr>
        <p:blipFill>
          <a:blip r:embed="rId3"/>
          <a:stretch>
            <a:fillRect/>
          </a:stretch>
        </p:blipFill>
        <p:spPr>
          <a:xfrm>
            <a:off x="5408580" y="3411264"/>
            <a:ext cx="5719864" cy="3128704"/>
          </a:xfrm>
          <a:prstGeom prst="rect">
            <a:avLst/>
          </a:prstGeom>
        </p:spPr>
      </p:pic>
      <p:sp>
        <p:nvSpPr>
          <p:cNvPr id="6" name="TextBox 5">
            <a:extLst>
              <a:ext uri="{FF2B5EF4-FFF2-40B4-BE49-F238E27FC236}">
                <a16:creationId xmlns:a16="http://schemas.microsoft.com/office/drawing/2014/main" id="{930D712A-0232-4501-A347-E06B847A5E22}"/>
              </a:ext>
            </a:extLst>
          </p:cNvPr>
          <p:cNvSpPr txBox="1"/>
          <p:nvPr/>
        </p:nvSpPr>
        <p:spPr>
          <a:xfrm>
            <a:off x="664632" y="3429000"/>
            <a:ext cx="3493852" cy="3046988"/>
          </a:xfrm>
          <a:prstGeom prst="rect">
            <a:avLst/>
          </a:prstGeom>
          <a:noFill/>
        </p:spPr>
        <p:txBody>
          <a:bodyPr wrap="square" rtlCol="0">
            <a:spAutoFit/>
          </a:bodyPr>
          <a:lstStyle/>
          <a:p>
            <a:r>
              <a:rPr lang="en-US" sz="2400" dirty="0">
                <a:latin typeface="Californian FB" panose="0207040306080B030204" pitchFamily="18" charset="0"/>
              </a:rPr>
              <a:t>In order to send a resume to a course, the course must be UNDER MODIFICATION.  This is a failsafe since any changes to a course need to be in modification and approved by POST.</a:t>
            </a:r>
          </a:p>
        </p:txBody>
      </p:sp>
      <p:sp>
        <p:nvSpPr>
          <p:cNvPr id="7" name="TextBox 6">
            <a:extLst>
              <a:ext uri="{FF2B5EF4-FFF2-40B4-BE49-F238E27FC236}">
                <a16:creationId xmlns:a16="http://schemas.microsoft.com/office/drawing/2014/main" id="{97C316A3-981F-4048-86C8-60F20500624A}"/>
              </a:ext>
            </a:extLst>
          </p:cNvPr>
          <p:cNvSpPr txBox="1"/>
          <p:nvPr/>
        </p:nvSpPr>
        <p:spPr>
          <a:xfrm>
            <a:off x="951346" y="360218"/>
            <a:ext cx="3940502" cy="584775"/>
          </a:xfrm>
          <a:prstGeom prst="rect">
            <a:avLst/>
          </a:prstGeom>
          <a:noFill/>
        </p:spPr>
        <p:txBody>
          <a:bodyPr wrap="none" rtlCol="0">
            <a:spAutoFit/>
          </a:bodyPr>
          <a:lstStyle/>
          <a:p>
            <a:r>
              <a:rPr lang="en-US" sz="3200" dirty="0">
                <a:latin typeface="Californian FB" panose="0207040306080B030204" pitchFamily="18" charset="0"/>
              </a:rPr>
              <a:t>RESUME MANAGER</a:t>
            </a:r>
          </a:p>
        </p:txBody>
      </p:sp>
      <p:sp>
        <p:nvSpPr>
          <p:cNvPr id="8" name="Arrow: Up 7">
            <a:extLst>
              <a:ext uri="{FF2B5EF4-FFF2-40B4-BE49-F238E27FC236}">
                <a16:creationId xmlns:a16="http://schemas.microsoft.com/office/drawing/2014/main" id="{91C92DA0-2C2B-4B6D-8BED-959A9E9262E0}"/>
              </a:ext>
            </a:extLst>
          </p:cNvPr>
          <p:cNvSpPr/>
          <p:nvPr/>
        </p:nvSpPr>
        <p:spPr>
          <a:xfrm rot="16200000">
            <a:off x="9858918" y="5312229"/>
            <a:ext cx="290599" cy="449580"/>
          </a:xfrm>
          <a:prstGeom prst="upArrow">
            <a:avLst>
              <a:gd name="adj1" fmla="val 50000"/>
              <a:gd name="adj2" fmla="val 533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9" name="Minus Sign 8">
            <a:extLst>
              <a:ext uri="{FF2B5EF4-FFF2-40B4-BE49-F238E27FC236}">
                <a16:creationId xmlns:a16="http://schemas.microsoft.com/office/drawing/2014/main" id="{B0879E0B-7CB8-45B6-91F8-906BCAA2A267}"/>
              </a:ext>
            </a:extLst>
          </p:cNvPr>
          <p:cNvSpPr/>
          <p:nvPr/>
        </p:nvSpPr>
        <p:spPr>
          <a:xfrm>
            <a:off x="5709920" y="1036320"/>
            <a:ext cx="2306320" cy="69088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512133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7C316A3-981F-4048-86C8-60F20500624A}"/>
              </a:ext>
            </a:extLst>
          </p:cNvPr>
          <p:cNvSpPr txBox="1"/>
          <p:nvPr/>
        </p:nvSpPr>
        <p:spPr>
          <a:xfrm>
            <a:off x="951346" y="360218"/>
            <a:ext cx="3940502" cy="584775"/>
          </a:xfrm>
          <a:prstGeom prst="rect">
            <a:avLst/>
          </a:prstGeom>
          <a:noFill/>
        </p:spPr>
        <p:txBody>
          <a:bodyPr wrap="none" rtlCol="0">
            <a:spAutoFit/>
          </a:bodyPr>
          <a:lstStyle/>
          <a:p>
            <a:r>
              <a:rPr lang="en-US" sz="3200" dirty="0">
                <a:latin typeface="Californian FB" panose="0207040306080B030204" pitchFamily="18" charset="0"/>
              </a:rPr>
              <a:t>RESUME MANAGER</a:t>
            </a:r>
          </a:p>
        </p:txBody>
      </p:sp>
      <p:sp>
        <p:nvSpPr>
          <p:cNvPr id="8" name="Arrow: Up 7">
            <a:extLst>
              <a:ext uri="{FF2B5EF4-FFF2-40B4-BE49-F238E27FC236}">
                <a16:creationId xmlns:a16="http://schemas.microsoft.com/office/drawing/2014/main" id="{91C92DA0-2C2B-4B6D-8BED-959A9E9262E0}"/>
              </a:ext>
            </a:extLst>
          </p:cNvPr>
          <p:cNvSpPr/>
          <p:nvPr/>
        </p:nvSpPr>
        <p:spPr>
          <a:xfrm rot="16200000">
            <a:off x="9858918" y="5312229"/>
            <a:ext cx="290599" cy="449580"/>
          </a:xfrm>
          <a:prstGeom prst="upArrow">
            <a:avLst>
              <a:gd name="adj1" fmla="val 50000"/>
              <a:gd name="adj2" fmla="val 533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9" name="Picture 8" descr="A screenshot of a computer&#10;&#10;Description generated with very high confidence">
            <a:extLst>
              <a:ext uri="{FF2B5EF4-FFF2-40B4-BE49-F238E27FC236}">
                <a16:creationId xmlns:a16="http://schemas.microsoft.com/office/drawing/2014/main" id="{D06F65F7-1AAB-4D3B-990A-95D639B751B3}"/>
              </a:ext>
            </a:extLst>
          </p:cNvPr>
          <p:cNvPicPr>
            <a:picLocks noChangeAspect="1"/>
          </p:cNvPicPr>
          <p:nvPr/>
        </p:nvPicPr>
        <p:blipFill>
          <a:blip r:embed="rId2"/>
          <a:stretch>
            <a:fillRect/>
          </a:stretch>
        </p:blipFill>
        <p:spPr>
          <a:xfrm>
            <a:off x="5428034" y="1604135"/>
            <a:ext cx="5680954" cy="4582656"/>
          </a:xfrm>
          <a:prstGeom prst="rect">
            <a:avLst/>
          </a:prstGeom>
        </p:spPr>
      </p:pic>
      <p:sp>
        <p:nvSpPr>
          <p:cNvPr id="10" name="Rectangle 9">
            <a:extLst>
              <a:ext uri="{FF2B5EF4-FFF2-40B4-BE49-F238E27FC236}">
                <a16:creationId xmlns:a16="http://schemas.microsoft.com/office/drawing/2014/main" id="{17CCF616-44E2-4725-98B6-788D389E15BE}"/>
              </a:ext>
            </a:extLst>
          </p:cNvPr>
          <p:cNvSpPr/>
          <p:nvPr/>
        </p:nvSpPr>
        <p:spPr>
          <a:xfrm>
            <a:off x="732816" y="1604135"/>
            <a:ext cx="3940502" cy="4893647"/>
          </a:xfrm>
          <a:prstGeom prst="rect">
            <a:avLst/>
          </a:prstGeom>
        </p:spPr>
        <p:txBody>
          <a:bodyPr wrap="square">
            <a:spAutoFit/>
          </a:bodyPr>
          <a:lstStyle/>
          <a:p>
            <a:r>
              <a:rPr lang="en-US" sz="2400" dirty="0">
                <a:solidFill>
                  <a:srgbClr val="FFFFFF"/>
                </a:solidFill>
                <a:latin typeface="Californian FB" panose="0207040306080B030204" pitchFamily="18" charset="0"/>
              </a:rPr>
              <a:t>If you send an instructor  resume to a course in which the instructor already is listed, it will flash RED.</a:t>
            </a:r>
            <a:br>
              <a:rPr lang="en-US" sz="2400" dirty="0">
                <a:solidFill>
                  <a:srgbClr val="FFFFFF"/>
                </a:solidFill>
                <a:latin typeface="Californian FB" panose="0207040306080B030204" pitchFamily="18" charset="0"/>
              </a:rPr>
            </a:br>
            <a:br>
              <a:rPr lang="en-US" sz="2400" dirty="0">
                <a:solidFill>
                  <a:srgbClr val="FFFFFF"/>
                </a:solidFill>
                <a:latin typeface="Californian FB" panose="0207040306080B030204" pitchFamily="18" charset="0"/>
              </a:rPr>
            </a:br>
            <a:r>
              <a:rPr lang="en-US" sz="2400" dirty="0">
                <a:solidFill>
                  <a:srgbClr val="FFFFFF"/>
                </a:solidFill>
                <a:latin typeface="Californian FB" panose="0207040306080B030204" pitchFamily="18" charset="0"/>
              </a:rPr>
              <a:t>It will, if you want to, REPLACE the resume in the course with this version. </a:t>
            </a:r>
            <a:br>
              <a:rPr lang="en-US" sz="2400" dirty="0">
                <a:solidFill>
                  <a:srgbClr val="FFFFFF"/>
                </a:solidFill>
                <a:latin typeface="Californian FB" panose="0207040306080B030204" pitchFamily="18" charset="0"/>
              </a:rPr>
            </a:br>
            <a:br>
              <a:rPr lang="en-US" sz="2400" dirty="0">
                <a:solidFill>
                  <a:srgbClr val="FFFFFF"/>
                </a:solidFill>
                <a:latin typeface="Californian FB" panose="0207040306080B030204" pitchFamily="18" charset="0"/>
              </a:rPr>
            </a:br>
            <a:r>
              <a:rPr lang="en-US" sz="2400" dirty="0">
                <a:solidFill>
                  <a:srgbClr val="FFFFFF"/>
                </a:solidFill>
                <a:latin typeface="Californian FB" panose="0207040306080B030204" pitchFamily="18" charset="0"/>
              </a:rPr>
              <a:t>If you do not want to replace the resume, click return on the top right corner of the screen. </a:t>
            </a:r>
            <a:endParaRPr lang="en-US" sz="2400" dirty="0">
              <a:latin typeface="Californian FB" panose="0207040306080B030204" pitchFamily="18" charset="0"/>
            </a:endParaRPr>
          </a:p>
        </p:txBody>
      </p:sp>
      <p:sp>
        <p:nvSpPr>
          <p:cNvPr id="11" name="Arrow: Up 10">
            <a:extLst>
              <a:ext uri="{FF2B5EF4-FFF2-40B4-BE49-F238E27FC236}">
                <a16:creationId xmlns:a16="http://schemas.microsoft.com/office/drawing/2014/main" id="{EE692851-492C-450C-B8FE-BA177B02E762}"/>
              </a:ext>
            </a:extLst>
          </p:cNvPr>
          <p:cNvSpPr/>
          <p:nvPr/>
        </p:nvSpPr>
        <p:spPr>
          <a:xfrm rot="16200000">
            <a:off x="11089095" y="4744782"/>
            <a:ext cx="290599" cy="449580"/>
          </a:xfrm>
          <a:prstGeom prst="upArrow">
            <a:avLst>
              <a:gd name="adj1" fmla="val 50000"/>
              <a:gd name="adj2" fmla="val 533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2" name="Arrow: Up 11">
            <a:extLst>
              <a:ext uri="{FF2B5EF4-FFF2-40B4-BE49-F238E27FC236}">
                <a16:creationId xmlns:a16="http://schemas.microsoft.com/office/drawing/2014/main" id="{575DCDD6-470A-40C1-BFE0-904A8DCE2F32}"/>
              </a:ext>
            </a:extLst>
          </p:cNvPr>
          <p:cNvSpPr/>
          <p:nvPr/>
        </p:nvSpPr>
        <p:spPr>
          <a:xfrm rot="16200000">
            <a:off x="11089095" y="2377718"/>
            <a:ext cx="290599" cy="449580"/>
          </a:xfrm>
          <a:prstGeom prst="upArrow">
            <a:avLst>
              <a:gd name="adj1" fmla="val 50000"/>
              <a:gd name="adj2" fmla="val 533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3" name="Minus Sign 12">
            <a:extLst>
              <a:ext uri="{FF2B5EF4-FFF2-40B4-BE49-F238E27FC236}">
                <a16:creationId xmlns:a16="http://schemas.microsoft.com/office/drawing/2014/main" id="{5AF3314D-B797-4F00-8C40-5D3014A52F35}"/>
              </a:ext>
            </a:extLst>
          </p:cNvPr>
          <p:cNvSpPr/>
          <p:nvPr/>
        </p:nvSpPr>
        <p:spPr>
          <a:xfrm>
            <a:off x="5801360" y="2417372"/>
            <a:ext cx="2560320" cy="63062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55428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E024EE0-5DF2-42A8-8109-1E81CF16B4FD}"/>
              </a:ext>
            </a:extLst>
          </p:cNvPr>
          <p:cNvPicPr>
            <a:picLocks noChangeAspect="1"/>
          </p:cNvPicPr>
          <p:nvPr/>
        </p:nvPicPr>
        <p:blipFill>
          <a:blip r:embed="rId2"/>
          <a:stretch>
            <a:fillRect/>
          </a:stretch>
        </p:blipFill>
        <p:spPr>
          <a:xfrm>
            <a:off x="4706698" y="1612601"/>
            <a:ext cx="6753542" cy="4227165"/>
          </a:xfrm>
          <a:prstGeom prst="rect">
            <a:avLst/>
          </a:prstGeom>
        </p:spPr>
      </p:pic>
      <p:sp>
        <p:nvSpPr>
          <p:cNvPr id="7" name="TextBox 6">
            <a:extLst>
              <a:ext uri="{FF2B5EF4-FFF2-40B4-BE49-F238E27FC236}">
                <a16:creationId xmlns:a16="http://schemas.microsoft.com/office/drawing/2014/main" id="{97C316A3-981F-4048-86C8-60F20500624A}"/>
              </a:ext>
            </a:extLst>
          </p:cNvPr>
          <p:cNvSpPr txBox="1"/>
          <p:nvPr/>
        </p:nvSpPr>
        <p:spPr>
          <a:xfrm>
            <a:off x="951346" y="360218"/>
            <a:ext cx="3940502" cy="584775"/>
          </a:xfrm>
          <a:prstGeom prst="rect">
            <a:avLst/>
          </a:prstGeom>
          <a:noFill/>
        </p:spPr>
        <p:txBody>
          <a:bodyPr wrap="none" rtlCol="0">
            <a:spAutoFit/>
          </a:bodyPr>
          <a:lstStyle/>
          <a:p>
            <a:r>
              <a:rPr lang="en-US" sz="3200" dirty="0">
                <a:latin typeface="Californian FB" panose="0207040306080B030204" pitchFamily="18" charset="0"/>
              </a:rPr>
              <a:t>RESUME MANAGER</a:t>
            </a:r>
          </a:p>
        </p:txBody>
      </p:sp>
      <p:sp>
        <p:nvSpPr>
          <p:cNvPr id="10" name="Rectangle 9">
            <a:extLst>
              <a:ext uri="{FF2B5EF4-FFF2-40B4-BE49-F238E27FC236}">
                <a16:creationId xmlns:a16="http://schemas.microsoft.com/office/drawing/2014/main" id="{17CCF616-44E2-4725-98B6-788D389E15BE}"/>
              </a:ext>
            </a:extLst>
          </p:cNvPr>
          <p:cNvSpPr/>
          <p:nvPr/>
        </p:nvSpPr>
        <p:spPr>
          <a:xfrm>
            <a:off x="742543" y="1555497"/>
            <a:ext cx="3109610" cy="2308324"/>
          </a:xfrm>
          <a:prstGeom prst="rect">
            <a:avLst/>
          </a:prstGeom>
        </p:spPr>
        <p:txBody>
          <a:bodyPr wrap="square">
            <a:spAutoFit/>
          </a:bodyPr>
          <a:lstStyle/>
          <a:p>
            <a:r>
              <a:rPr lang="en-US" sz="2400" dirty="0">
                <a:solidFill>
                  <a:srgbClr val="FFFFFF"/>
                </a:solidFill>
                <a:latin typeface="Californian FB" panose="0207040306080B030204" pitchFamily="18" charset="0"/>
              </a:rPr>
              <a:t>A green high-light will </a:t>
            </a:r>
          </a:p>
          <a:p>
            <a:r>
              <a:rPr lang="en-US" sz="2400" dirty="0">
                <a:solidFill>
                  <a:srgbClr val="FFFFFF"/>
                </a:solidFill>
                <a:latin typeface="Californian FB" panose="0207040306080B030204" pitchFamily="18" charset="0"/>
              </a:rPr>
              <a:t>appear once a resume </a:t>
            </a:r>
          </a:p>
          <a:p>
            <a:r>
              <a:rPr lang="en-US" sz="2400" dirty="0">
                <a:solidFill>
                  <a:srgbClr val="FFFFFF"/>
                </a:solidFill>
                <a:latin typeface="Californian FB" panose="0207040306080B030204" pitchFamily="18" charset="0"/>
              </a:rPr>
              <a:t>is successfully sent to a course.</a:t>
            </a:r>
            <a:br>
              <a:rPr lang="en-US" sz="2400" dirty="0">
                <a:solidFill>
                  <a:srgbClr val="FFFFFF"/>
                </a:solidFill>
                <a:latin typeface="Californian FB" panose="0207040306080B030204" pitchFamily="18" charset="0"/>
              </a:rPr>
            </a:br>
            <a:br>
              <a:rPr lang="en-US" sz="2400" dirty="0">
                <a:solidFill>
                  <a:srgbClr val="FFFFFF"/>
                </a:solidFill>
                <a:latin typeface="Californian FB" panose="0207040306080B030204" pitchFamily="18" charset="0"/>
              </a:rPr>
            </a:br>
            <a:endParaRPr lang="en-US" sz="2400" dirty="0">
              <a:latin typeface="Californian FB" panose="0207040306080B030204" pitchFamily="18" charset="0"/>
            </a:endParaRPr>
          </a:p>
        </p:txBody>
      </p:sp>
      <p:sp>
        <p:nvSpPr>
          <p:cNvPr id="11" name="Arrow: Up 10">
            <a:extLst>
              <a:ext uri="{FF2B5EF4-FFF2-40B4-BE49-F238E27FC236}">
                <a16:creationId xmlns:a16="http://schemas.microsoft.com/office/drawing/2014/main" id="{EE692851-492C-450C-B8FE-BA177B02E762}"/>
              </a:ext>
            </a:extLst>
          </p:cNvPr>
          <p:cNvSpPr/>
          <p:nvPr/>
        </p:nvSpPr>
        <p:spPr>
          <a:xfrm rot="16200000">
            <a:off x="11314941" y="4287582"/>
            <a:ext cx="290599" cy="449580"/>
          </a:xfrm>
          <a:prstGeom prst="upArrow">
            <a:avLst>
              <a:gd name="adj1" fmla="val 50000"/>
              <a:gd name="adj2" fmla="val 533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Tree>
    <p:extLst>
      <p:ext uri="{BB962C8B-B14F-4D97-AF65-F5344CB8AC3E}">
        <p14:creationId xmlns:p14="http://schemas.microsoft.com/office/powerpoint/2010/main" val="1897518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D7DEA-8671-4C64-A1ED-194DE7109FF8}"/>
              </a:ext>
            </a:extLst>
          </p:cNvPr>
          <p:cNvSpPr>
            <a:spLocks noGrp="1"/>
          </p:cNvSpPr>
          <p:nvPr>
            <p:ph type="ctrTitle"/>
          </p:nvPr>
        </p:nvSpPr>
        <p:spPr>
          <a:xfrm>
            <a:off x="1876423" y="703988"/>
            <a:ext cx="8791575" cy="1536700"/>
          </a:xfrm>
        </p:spPr>
        <p:txBody>
          <a:bodyPr>
            <a:normAutofit fontScale="90000"/>
          </a:bodyPr>
          <a:lstStyle/>
          <a:p>
            <a:pPr algn="ctr"/>
            <a:r>
              <a:rPr lang="en-US" sz="4900" dirty="0">
                <a:latin typeface="Californian FB" panose="0207040306080B030204" pitchFamily="18" charset="0"/>
              </a:rPr>
              <a:t>QUESTIONS FROM EMAIL</a:t>
            </a:r>
            <a:br>
              <a:rPr lang="en-US" dirty="0">
                <a:latin typeface="Californian FB" panose="0207040306080B030204" pitchFamily="18" charset="0"/>
              </a:rPr>
            </a:br>
            <a:endParaRPr lang="en-US" dirty="0">
              <a:latin typeface="Californian FB" panose="0207040306080B030204" pitchFamily="18" charset="0"/>
            </a:endParaRPr>
          </a:p>
        </p:txBody>
      </p:sp>
      <p:sp>
        <p:nvSpPr>
          <p:cNvPr id="3" name="Subtitle 2">
            <a:extLst>
              <a:ext uri="{FF2B5EF4-FFF2-40B4-BE49-F238E27FC236}">
                <a16:creationId xmlns:a16="http://schemas.microsoft.com/office/drawing/2014/main" id="{999E5A55-4AB5-474A-9146-A31A0118080A}"/>
              </a:ext>
            </a:extLst>
          </p:cNvPr>
          <p:cNvSpPr>
            <a:spLocks noGrp="1"/>
          </p:cNvSpPr>
          <p:nvPr>
            <p:ph type="subTitle" idx="1"/>
          </p:nvPr>
        </p:nvSpPr>
        <p:spPr>
          <a:xfrm>
            <a:off x="1635406" y="2002235"/>
            <a:ext cx="8680171" cy="4388405"/>
          </a:xfrm>
        </p:spPr>
        <p:txBody>
          <a:bodyPr>
            <a:normAutofit/>
          </a:bodyPr>
          <a:lstStyle/>
          <a:p>
            <a:pPr indent="-457200" algn="l">
              <a:lnSpc>
                <a:spcPct val="100000"/>
              </a:lnSpc>
              <a:spcBef>
                <a:spcPts val="0"/>
              </a:spcBef>
            </a:pPr>
            <a:r>
              <a:rPr lang="en-US" sz="2800" cap="none" dirty="0">
                <a:solidFill>
                  <a:schemeClr val="tx1"/>
                </a:solidFill>
                <a:latin typeface="Californian FB" panose="0207040306080B030204" pitchFamily="18" charset="0"/>
              </a:rPr>
              <a:t>3). Do presenters have the ability to edit and update an instructor resume?</a:t>
            </a:r>
          </a:p>
          <a:p>
            <a:pPr indent="-457200" algn="l">
              <a:lnSpc>
                <a:spcPct val="100000"/>
              </a:lnSpc>
              <a:spcBef>
                <a:spcPts val="0"/>
              </a:spcBef>
            </a:pPr>
            <a:endParaRPr lang="en-US" sz="2800" cap="none" dirty="0">
              <a:solidFill>
                <a:schemeClr val="tx1"/>
              </a:solidFill>
              <a:latin typeface="Californian FB" panose="0207040306080B030204" pitchFamily="18" charset="0"/>
            </a:endParaRPr>
          </a:p>
          <a:p>
            <a:pPr algn="l">
              <a:lnSpc>
                <a:spcPct val="100000"/>
              </a:lnSpc>
              <a:spcBef>
                <a:spcPts val="0"/>
              </a:spcBef>
            </a:pPr>
            <a:r>
              <a:rPr lang="en-US" sz="2800" cap="none" dirty="0">
                <a:solidFill>
                  <a:srgbClr val="FFFF00"/>
                </a:solidFill>
                <a:latin typeface="Californian FB" panose="0207040306080B030204" pitchFamily="18" charset="0"/>
              </a:rPr>
              <a:t>Yes, presenters have the ability to edit an instructor’s resume. Resumes can be edited in Resume </a:t>
            </a:r>
            <a:r>
              <a:rPr lang="en-US" sz="2800" dirty="0">
                <a:solidFill>
                  <a:srgbClr val="FFFF00"/>
                </a:solidFill>
                <a:latin typeface="Californian FB" panose="0207040306080B030204" pitchFamily="18" charset="0"/>
              </a:rPr>
              <a:t>M</a:t>
            </a:r>
            <a:r>
              <a:rPr lang="en-US" sz="2800" cap="none" dirty="0">
                <a:solidFill>
                  <a:srgbClr val="FFFF00"/>
                </a:solidFill>
                <a:latin typeface="Californian FB" panose="0207040306080B030204" pitchFamily="18" charset="0"/>
              </a:rPr>
              <a:t>anager and after the resume is attached to </a:t>
            </a:r>
            <a:r>
              <a:rPr lang="en-US" sz="2800" dirty="0">
                <a:solidFill>
                  <a:srgbClr val="FFFF00"/>
                </a:solidFill>
                <a:latin typeface="Californian FB" panose="0207040306080B030204" pitchFamily="18" charset="0"/>
              </a:rPr>
              <a:t>a </a:t>
            </a:r>
            <a:r>
              <a:rPr lang="en-US" sz="2800" cap="none" dirty="0">
                <a:solidFill>
                  <a:srgbClr val="FFFF00"/>
                </a:solidFill>
                <a:latin typeface="Californian FB" panose="0207040306080B030204" pitchFamily="18" charset="0"/>
              </a:rPr>
              <a:t>course. </a:t>
            </a:r>
          </a:p>
          <a:p>
            <a:pPr algn="l">
              <a:lnSpc>
                <a:spcPct val="100000"/>
              </a:lnSpc>
              <a:spcBef>
                <a:spcPts val="0"/>
              </a:spcBef>
            </a:pPr>
            <a:endParaRPr lang="en-US" sz="2800" dirty="0">
              <a:solidFill>
                <a:srgbClr val="FFFF00"/>
              </a:solidFill>
              <a:latin typeface="Californian FB" panose="0207040306080B030204" pitchFamily="18" charset="0"/>
            </a:endParaRPr>
          </a:p>
          <a:p>
            <a:pPr algn="l">
              <a:lnSpc>
                <a:spcPct val="100000"/>
              </a:lnSpc>
              <a:spcBef>
                <a:spcPts val="0"/>
              </a:spcBef>
            </a:pPr>
            <a:r>
              <a:rPr lang="en-US" sz="2800" dirty="0">
                <a:solidFill>
                  <a:srgbClr val="FFFF00"/>
                </a:solidFill>
                <a:latin typeface="Californian FB" panose="0207040306080B030204" pitchFamily="18" charset="0"/>
              </a:rPr>
              <a:t>Editing a resume is made easier if t</a:t>
            </a:r>
            <a:r>
              <a:rPr lang="en-US" sz="2800" cap="none" dirty="0">
                <a:solidFill>
                  <a:srgbClr val="FFFF00"/>
                </a:solidFill>
                <a:latin typeface="Californian FB" panose="0207040306080B030204" pitchFamily="18" charset="0"/>
              </a:rPr>
              <a:t>he instructor has given permission to the Presenter by checking the  “Can view my POST Profile” under the “Presenters” tab. </a:t>
            </a:r>
          </a:p>
          <a:p>
            <a:pPr>
              <a:lnSpc>
                <a:spcPct val="100000"/>
              </a:lnSpc>
              <a:spcBef>
                <a:spcPts val="0"/>
              </a:spcBef>
            </a:pPr>
            <a:endParaRPr lang="en-US" dirty="0">
              <a:solidFill>
                <a:srgbClr val="FFFF00"/>
              </a:solidFill>
            </a:endParaRPr>
          </a:p>
        </p:txBody>
      </p:sp>
    </p:spTree>
    <p:extLst>
      <p:ext uri="{BB962C8B-B14F-4D97-AF65-F5344CB8AC3E}">
        <p14:creationId xmlns:p14="http://schemas.microsoft.com/office/powerpoint/2010/main" val="27652710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E4E73-91AA-4E24-BE70-2FFBE00DF18B}"/>
              </a:ext>
            </a:extLst>
          </p:cNvPr>
          <p:cNvSpPr>
            <a:spLocks noGrp="1"/>
          </p:cNvSpPr>
          <p:nvPr>
            <p:ph type="title"/>
          </p:nvPr>
        </p:nvSpPr>
        <p:spPr>
          <a:xfrm>
            <a:off x="1089892" y="2588489"/>
            <a:ext cx="10307781" cy="840511"/>
          </a:xfrm>
        </p:spPr>
        <p:txBody>
          <a:bodyPr vert="horz" lIns="91440" tIns="45720" rIns="91440" bIns="45720" rtlCol="0" anchor="b">
            <a:noAutofit/>
          </a:bodyPr>
          <a:lstStyle/>
          <a:p>
            <a:pPr algn="ctr">
              <a:lnSpc>
                <a:spcPct val="100000"/>
              </a:lnSpc>
            </a:pPr>
            <a:br>
              <a:rPr lang="en-US" sz="2400" dirty="0">
                <a:latin typeface="Californian FB" panose="0207040306080B030204" pitchFamily="18" charset="0"/>
              </a:rPr>
            </a:br>
            <a:br>
              <a:rPr lang="en-US" sz="2400" dirty="0">
                <a:latin typeface="Californian FB" panose="0207040306080B030204" pitchFamily="18" charset="0"/>
              </a:rPr>
            </a:br>
            <a:r>
              <a:rPr lang="en-US" sz="6000" dirty="0">
                <a:solidFill>
                  <a:srgbClr val="FFFF00"/>
                </a:solidFill>
                <a:latin typeface="Californian FB" panose="0207040306080B030204" pitchFamily="18" charset="0"/>
              </a:rPr>
              <a:t>Changing a Resume Approver</a:t>
            </a:r>
            <a:endParaRPr lang="en-US" sz="6000" cap="none" dirty="0">
              <a:solidFill>
                <a:srgbClr val="FFFF00"/>
              </a:solidFill>
              <a:latin typeface="Californian FB" panose="0207040306080B030204" pitchFamily="18" charset="0"/>
            </a:endParaRPr>
          </a:p>
        </p:txBody>
      </p:sp>
    </p:spTree>
    <p:extLst>
      <p:ext uri="{BB962C8B-B14F-4D97-AF65-F5344CB8AC3E}">
        <p14:creationId xmlns:p14="http://schemas.microsoft.com/office/powerpoint/2010/main" val="7631996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184F5CE-BAB5-4299-869E-5BB527545098}"/>
              </a:ext>
            </a:extLst>
          </p:cNvPr>
          <p:cNvPicPr>
            <a:picLocks noChangeAspect="1"/>
          </p:cNvPicPr>
          <p:nvPr/>
        </p:nvPicPr>
        <p:blipFill rotWithShape="1">
          <a:blip r:embed="rId3"/>
          <a:srcRect l="8323" r="57853" b="265"/>
          <a:stretch/>
        </p:blipFill>
        <p:spPr>
          <a:xfrm>
            <a:off x="5398851" y="1546699"/>
            <a:ext cx="5739319" cy="4620638"/>
          </a:xfrm>
          <a:prstGeom prst="rect">
            <a:avLst/>
          </a:prstGeom>
        </p:spPr>
      </p:pic>
      <p:sp>
        <p:nvSpPr>
          <p:cNvPr id="2" name="Title 1">
            <a:extLst>
              <a:ext uri="{FF2B5EF4-FFF2-40B4-BE49-F238E27FC236}">
                <a16:creationId xmlns:a16="http://schemas.microsoft.com/office/drawing/2014/main" id="{ED72D259-DF0D-4C0B-872E-B47676E7B8D7}"/>
              </a:ext>
            </a:extLst>
          </p:cNvPr>
          <p:cNvSpPr>
            <a:spLocks noGrp="1"/>
          </p:cNvSpPr>
          <p:nvPr>
            <p:ph type="title"/>
          </p:nvPr>
        </p:nvSpPr>
        <p:spPr>
          <a:xfrm>
            <a:off x="744428" y="1575881"/>
            <a:ext cx="3099001" cy="2144911"/>
          </a:xfrm>
        </p:spPr>
        <p:txBody>
          <a:bodyPr>
            <a:normAutofit fontScale="90000"/>
          </a:bodyPr>
          <a:lstStyle/>
          <a:p>
            <a:br>
              <a:rPr lang="en-US" sz="2800" dirty="0">
                <a:latin typeface="Californian FB" panose="0207040306080B030204" pitchFamily="18" charset="0"/>
              </a:rPr>
            </a:br>
            <a:br>
              <a:rPr lang="en-US" sz="2800" dirty="0">
                <a:latin typeface="Californian FB" panose="0207040306080B030204" pitchFamily="18" charset="0"/>
              </a:rPr>
            </a:br>
            <a:r>
              <a:rPr lang="en-US" sz="2700" dirty="0">
                <a:latin typeface="Californian FB" panose="0207040306080B030204" pitchFamily="18" charset="0"/>
              </a:rPr>
              <a:t>Go to EDI and select</a:t>
            </a:r>
            <a:br>
              <a:rPr lang="en-US" sz="2700" dirty="0">
                <a:latin typeface="Californian FB" panose="0207040306080B030204" pitchFamily="18" charset="0"/>
              </a:rPr>
            </a:br>
            <a:r>
              <a:rPr lang="en-US" sz="2700" dirty="0">
                <a:latin typeface="Californian FB" panose="0207040306080B030204" pitchFamily="18" charset="0"/>
              </a:rPr>
              <a:t>“Modify a Course”</a:t>
            </a:r>
            <a:br>
              <a:rPr lang="en-US" sz="2700" dirty="0">
                <a:latin typeface="Californian FB" panose="0207040306080B030204" pitchFamily="18" charset="0"/>
              </a:rPr>
            </a:br>
            <a:r>
              <a:rPr lang="en-US" sz="2700" dirty="0">
                <a:latin typeface="Californian FB" panose="0207040306080B030204" pitchFamily="18" charset="0"/>
              </a:rPr>
              <a:t>and select the course you want to edit the instructor resume. </a:t>
            </a:r>
            <a:br>
              <a:rPr lang="en-US" sz="2700" dirty="0">
                <a:latin typeface="Californian FB" panose="0207040306080B030204" pitchFamily="18" charset="0"/>
              </a:rPr>
            </a:br>
            <a:br>
              <a:rPr lang="en-US" sz="2800" dirty="0">
                <a:latin typeface="Californian FB" panose="0207040306080B030204" pitchFamily="18" charset="0"/>
              </a:rPr>
            </a:br>
            <a:br>
              <a:rPr lang="en-US" sz="2800" dirty="0">
                <a:latin typeface="Californian FB" panose="0207040306080B030204" pitchFamily="18" charset="0"/>
              </a:rPr>
            </a:br>
            <a:endParaRPr lang="en-US" sz="2800" dirty="0">
              <a:latin typeface="Californian FB" panose="0207040306080B030204" pitchFamily="18" charset="0"/>
            </a:endParaRPr>
          </a:p>
        </p:txBody>
      </p:sp>
      <p:sp>
        <p:nvSpPr>
          <p:cNvPr id="6" name="TextBox 5">
            <a:extLst>
              <a:ext uri="{FF2B5EF4-FFF2-40B4-BE49-F238E27FC236}">
                <a16:creationId xmlns:a16="http://schemas.microsoft.com/office/drawing/2014/main" id="{A76B809A-BB08-4C43-A7DC-2778B59DC818}"/>
              </a:ext>
            </a:extLst>
          </p:cNvPr>
          <p:cNvSpPr txBox="1"/>
          <p:nvPr/>
        </p:nvSpPr>
        <p:spPr>
          <a:xfrm>
            <a:off x="951346" y="360218"/>
            <a:ext cx="3940502" cy="584775"/>
          </a:xfrm>
          <a:prstGeom prst="rect">
            <a:avLst/>
          </a:prstGeom>
          <a:noFill/>
        </p:spPr>
        <p:txBody>
          <a:bodyPr wrap="none" rtlCol="0">
            <a:spAutoFit/>
          </a:bodyPr>
          <a:lstStyle/>
          <a:p>
            <a:r>
              <a:rPr lang="en-US" sz="3200" dirty="0">
                <a:latin typeface="Californian FB" panose="0207040306080B030204" pitchFamily="18" charset="0"/>
              </a:rPr>
              <a:t>RESUME MANAGER</a:t>
            </a:r>
          </a:p>
        </p:txBody>
      </p:sp>
      <p:sp>
        <p:nvSpPr>
          <p:cNvPr id="7" name="Arrow: Up 6">
            <a:extLst>
              <a:ext uri="{FF2B5EF4-FFF2-40B4-BE49-F238E27FC236}">
                <a16:creationId xmlns:a16="http://schemas.microsoft.com/office/drawing/2014/main" id="{36F0D495-7F4B-4BCA-BC13-48DEDE72ACE8}"/>
              </a:ext>
            </a:extLst>
          </p:cNvPr>
          <p:cNvSpPr/>
          <p:nvPr/>
        </p:nvSpPr>
        <p:spPr>
          <a:xfrm rot="16200000">
            <a:off x="9289479" y="4530773"/>
            <a:ext cx="290599" cy="449580"/>
          </a:xfrm>
          <a:prstGeom prst="upArrow">
            <a:avLst>
              <a:gd name="adj1" fmla="val 50000"/>
              <a:gd name="adj2" fmla="val 533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Tree>
    <p:extLst>
      <p:ext uri="{BB962C8B-B14F-4D97-AF65-F5344CB8AC3E}">
        <p14:creationId xmlns:p14="http://schemas.microsoft.com/office/powerpoint/2010/main" val="26194765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59F5D30-AFCD-41F6-B5C6-0709624BCDAA}"/>
              </a:ext>
            </a:extLst>
          </p:cNvPr>
          <p:cNvPicPr>
            <a:picLocks noChangeAspect="1"/>
          </p:cNvPicPr>
          <p:nvPr/>
        </p:nvPicPr>
        <p:blipFill>
          <a:blip r:embed="rId3"/>
          <a:stretch>
            <a:fillRect/>
          </a:stretch>
        </p:blipFill>
        <p:spPr>
          <a:xfrm>
            <a:off x="5437762" y="1617103"/>
            <a:ext cx="5710136" cy="4540505"/>
          </a:xfrm>
          <a:prstGeom prst="rect">
            <a:avLst/>
          </a:prstGeom>
        </p:spPr>
      </p:pic>
      <p:sp>
        <p:nvSpPr>
          <p:cNvPr id="6" name="TextBox 5">
            <a:extLst>
              <a:ext uri="{FF2B5EF4-FFF2-40B4-BE49-F238E27FC236}">
                <a16:creationId xmlns:a16="http://schemas.microsoft.com/office/drawing/2014/main" id="{A76B809A-BB08-4C43-A7DC-2778B59DC818}"/>
              </a:ext>
            </a:extLst>
          </p:cNvPr>
          <p:cNvSpPr txBox="1"/>
          <p:nvPr/>
        </p:nvSpPr>
        <p:spPr>
          <a:xfrm>
            <a:off x="951346" y="360218"/>
            <a:ext cx="3940502" cy="584775"/>
          </a:xfrm>
          <a:prstGeom prst="rect">
            <a:avLst/>
          </a:prstGeom>
          <a:noFill/>
        </p:spPr>
        <p:txBody>
          <a:bodyPr wrap="none" rtlCol="0">
            <a:spAutoFit/>
          </a:bodyPr>
          <a:lstStyle/>
          <a:p>
            <a:r>
              <a:rPr lang="en-US" sz="3200" dirty="0">
                <a:latin typeface="Californian FB" panose="0207040306080B030204" pitchFamily="18" charset="0"/>
              </a:rPr>
              <a:t>RESUME MANAGER</a:t>
            </a:r>
          </a:p>
        </p:txBody>
      </p:sp>
      <p:sp>
        <p:nvSpPr>
          <p:cNvPr id="7" name="Arrow: Up 6">
            <a:extLst>
              <a:ext uri="{FF2B5EF4-FFF2-40B4-BE49-F238E27FC236}">
                <a16:creationId xmlns:a16="http://schemas.microsoft.com/office/drawing/2014/main" id="{36F0D495-7F4B-4BCA-BC13-48DEDE72ACE8}"/>
              </a:ext>
            </a:extLst>
          </p:cNvPr>
          <p:cNvSpPr/>
          <p:nvPr/>
        </p:nvSpPr>
        <p:spPr>
          <a:xfrm rot="16200000">
            <a:off x="7922741" y="2344377"/>
            <a:ext cx="290599" cy="449580"/>
          </a:xfrm>
          <a:prstGeom prst="upArrow">
            <a:avLst>
              <a:gd name="adj1" fmla="val 50000"/>
              <a:gd name="adj2" fmla="val 533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9" name="Title 1">
            <a:extLst>
              <a:ext uri="{FF2B5EF4-FFF2-40B4-BE49-F238E27FC236}">
                <a16:creationId xmlns:a16="http://schemas.microsoft.com/office/drawing/2014/main" id="{DBCE5805-2551-4197-B018-723134481739}"/>
              </a:ext>
            </a:extLst>
          </p:cNvPr>
          <p:cNvSpPr txBox="1">
            <a:spLocks/>
          </p:cNvSpPr>
          <p:nvPr/>
        </p:nvSpPr>
        <p:spPr>
          <a:xfrm>
            <a:off x="729574" y="1617103"/>
            <a:ext cx="3491483" cy="21947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latin typeface="Californian FB" panose="0207040306080B030204" pitchFamily="18" charset="0"/>
              </a:rPr>
              <a:t>When you are ready to approve a resume, you can select from the drop down list. Once the name is selected it will auto- populate  the information in the box. </a:t>
            </a:r>
          </a:p>
        </p:txBody>
      </p:sp>
    </p:spTree>
    <p:extLst>
      <p:ext uri="{BB962C8B-B14F-4D97-AF65-F5344CB8AC3E}">
        <p14:creationId xmlns:p14="http://schemas.microsoft.com/office/powerpoint/2010/main" val="6344249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6EF92519-8F5E-4CB8-B2F7-DA8E1C9B7A6B}"/>
              </a:ext>
            </a:extLst>
          </p:cNvPr>
          <p:cNvPicPr>
            <a:picLocks noGrp="1" noChangeAspect="1"/>
          </p:cNvPicPr>
          <p:nvPr>
            <p:ph idx="1"/>
          </p:nvPr>
        </p:nvPicPr>
        <p:blipFill>
          <a:blip r:embed="rId2"/>
          <a:stretch>
            <a:fillRect/>
          </a:stretch>
        </p:blipFill>
        <p:spPr>
          <a:xfrm>
            <a:off x="1412239" y="2185210"/>
            <a:ext cx="8727440" cy="3569328"/>
          </a:xfrm>
          <a:prstGeom prst="rect">
            <a:avLst/>
          </a:prstGeom>
        </p:spPr>
      </p:pic>
      <p:sp>
        <p:nvSpPr>
          <p:cNvPr id="2" name="Title 1">
            <a:extLst>
              <a:ext uri="{FF2B5EF4-FFF2-40B4-BE49-F238E27FC236}">
                <a16:creationId xmlns:a16="http://schemas.microsoft.com/office/drawing/2014/main" id="{29A822CE-89E4-4064-8E66-1AF6B65149AC}"/>
              </a:ext>
            </a:extLst>
          </p:cNvPr>
          <p:cNvSpPr>
            <a:spLocks noGrp="1"/>
          </p:cNvSpPr>
          <p:nvPr>
            <p:ph type="title"/>
          </p:nvPr>
        </p:nvSpPr>
        <p:spPr>
          <a:xfrm>
            <a:off x="1466065" y="422392"/>
            <a:ext cx="8619787" cy="1362139"/>
          </a:xfrm>
        </p:spPr>
        <p:txBody>
          <a:bodyPr>
            <a:noAutofit/>
          </a:bodyPr>
          <a:lstStyle/>
          <a:p>
            <a:r>
              <a:rPr lang="en-US" sz="2400" dirty="0">
                <a:latin typeface="Californian FB" panose="0207040306080B030204" pitchFamily="18" charset="0"/>
              </a:rPr>
              <a:t>You can edit the Roster Coordinator or Resume Approver list. </a:t>
            </a:r>
            <a:br>
              <a:rPr lang="en-US" sz="2400" dirty="0">
                <a:latin typeface="Californian FB" panose="0207040306080B030204" pitchFamily="18" charset="0"/>
              </a:rPr>
            </a:br>
            <a:r>
              <a:rPr lang="en-US" sz="2400" dirty="0">
                <a:latin typeface="Californian FB" panose="0207040306080B030204" pitchFamily="18" charset="0"/>
              </a:rPr>
              <a:t>Note: When you have a change in staff, make sure to update this list. </a:t>
            </a:r>
          </a:p>
        </p:txBody>
      </p:sp>
      <p:sp>
        <p:nvSpPr>
          <p:cNvPr id="4" name="Arrow: Up 3">
            <a:extLst>
              <a:ext uri="{FF2B5EF4-FFF2-40B4-BE49-F238E27FC236}">
                <a16:creationId xmlns:a16="http://schemas.microsoft.com/office/drawing/2014/main" id="{5131CCC7-B82C-467D-9507-6FF40434AA07}"/>
              </a:ext>
            </a:extLst>
          </p:cNvPr>
          <p:cNvSpPr/>
          <p:nvPr/>
        </p:nvSpPr>
        <p:spPr>
          <a:xfrm rot="16200000" flipH="1">
            <a:off x="9964130" y="3920633"/>
            <a:ext cx="351098" cy="44958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 name="TextBox 2">
            <a:extLst>
              <a:ext uri="{FF2B5EF4-FFF2-40B4-BE49-F238E27FC236}">
                <a16:creationId xmlns:a16="http://schemas.microsoft.com/office/drawing/2014/main" id="{DBAA1A7C-1FBC-4139-BADF-0A6A21ABE139}"/>
              </a:ext>
            </a:extLst>
          </p:cNvPr>
          <p:cNvSpPr txBox="1"/>
          <p:nvPr/>
        </p:nvSpPr>
        <p:spPr>
          <a:xfrm>
            <a:off x="7650570" y="4844374"/>
            <a:ext cx="2459328" cy="646331"/>
          </a:xfrm>
          <a:prstGeom prst="rect">
            <a:avLst/>
          </a:prstGeom>
          <a:noFill/>
        </p:spPr>
        <p:txBody>
          <a:bodyPr wrap="none" rtlCol="0">
            <a:spAutoFit/>
          </a:bodyPr>
          <a:lstStyle/>
          <a:p>
            <a:r>
              <a:rPr lang="en-US" dirty="0">
                <a:solidFill>
                  <a:schemeClr val="bg1"/>
                </a:solidFill>
                <a:latin typeface="Californian FB" panose="0207040306080B030204" pitchFamily="18" charset="0"/>
              </a:rPr>
              <a:t>RC: Roster Coordinator</a:t>
            </a:r>
          </a:p>
          <a:p>
            <a:r>
              <a:rPr lang="en-US" dirty="0">
                <a:solidFill>
                  <a:schemeClr val="bg1"/>
                </a:solidFill>
                <a:latin typeface="Californian FB" panose="0207040306080B030204" pitchFamily="18" charset="0"/>
              </a:rPr>
              <a:t>RA: Resume Approver</a:t>
            </a:r>
          </a:p>
        </p:txBody>
      </p:sp>
      <p:sp>
        <p:nvSpPr>
          <p:cNvPr id="6" name="Arrow: Up 5">
            <a:extLst>
              <a:ext uri="{FF2B5EF4-FFF2-40B4-BE49-F238E27FC236}">
                <a16:creationId xmlns:a16="http://schemas.microsoft.com/office/drawing/2014/main" id="{DAD0E424-7ADA-4424-83CB-AC44F12DB1CA}"/>
              </a:ext>
            </a:extLst>
          </p:cNvPr>
          <p:cNvSpPr/>
          <p:nvPr/>
        </p:nvSpPr>
        <p:spPr>
          <a:xfrm>
            <a:off x="8540884" y="4580541"/>
            <a:ext cx="239399" cy="35176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Tree>
    <p:extLst>
      <p:ext uri="{BB962C8B-B14F-4D97-AF65-F5344CB8AC3E}">
        <p14:creationId xmlns:p14="http://schemas.microsoft.com/office/powerpoint/2010/main" val="35550013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D07C9-0081-4159-A283-46C4E4A60367}"/>
              </a:ext>
            </a:extLst>
          </p:cNvPr>
          <p:cNvSpPr>
            <a:spLocks noGrp="1"/>
          </p:cNvSpPr>
          <p:nvPr>
            <p:ph type="title"/>
          </p:nvPr>
        </p:nvSpPr>
        <p:spPr>
          <a:xfrm>
            <a:off x="1213838" y="571414"/>
            <a:ext cx="9764324" cy="1651000"/>
          </a:xfrm>
        </p:spPr>
        <p:txBody>
          <a:bodyPr>
            <a:normAutofit fontScale="90000"/>
          </a:bodyPr>
          <a:lstStyle/>
          <a:p>
            <a:pPr>
              <a:lnSpc>
                <a:spcPct val="100000"/>
              </a:lnSpc>
            </a:pPr>
            <a:br>
              <a:rPr lang="en-US" sz="2800" dirty="0">
                <a:latin typeface="Californian FB" panose="0207040306080B030204" pitchFamily="18" charset="0"/>
              </a:rPr>
            </a:br>
            <a:r>
              <a:rPr lang="en-US" sz="2700" dirty="0">
                <a:latin typeface="Californian FB" panose="0207040306080B030204" pitchFamily="18" charset="0"/>
              </a:rPr>
              <a:t>Don’t forget to select </a:t>
            </a:r>
            <a:r>
              <a:rPr lang="en-US" sz="2700" dirty="0">
                <a:solidFill>
                  <a:srgbClr val="FFFF00"/>
                </a:solidFill>
                <a:latin typeface="Californian FB" panose="0207040306080B030204" pitchFamily="18" charset="0"/>
              </a:rPr>
              <a:t>“Copy to Course” </a:t>
            </a:r>
            <a:r>
              <a:rPr lang="en-US" sz="2700" dirty="0">
                <a:latin typeface="Californian FB" panose="0207040306080B030204" pitchFamily="18" charset="0"/>
              </a:rPr>
              <a:t>to send resume to the course you wish it to go to. </a:t>
            </a:r>
            <a:br>
              <a:rPr lang="en-US" sz="2700" dirty="0">
                <a:latin typeface="Californian FB" panose="0207040306080B030204" pitchFamily="18" charset="0"/>
              </a:rPr>
            </a:br>
            <a:br>
              <a:rPr lang="en-US" sz="2700" dirty="0">
                <a:latin typeface="Californian FB" panose="0207040306080B030204" pitchFamily="18" charset="0"/>
              </a:rPr>
            </a:br>
            <a:r>
              <a:rPr lang="en-US" sz="2700" dirty="0">
                <a:latin typeface="Californian FB" panose="0207040306080B030204" pitchFamily="18" charset="0"/>
              </a:rPr>
              <a:t>If you make changes to a resume in MANAGER</a:t>
            </a:r>
            <a:r>
              <a:rPr lang="en-US" sz="2700" dirty="0">
                <a:solidFill>
                  <a:srgbClr val="FFFF00"/>
                </a:solidFill>
                <a:latin typeface="Californian FB" panose="0207040306080B030204" pitchFamily="18" charset="0"/>
              </a:rPr>
              <a:t>, it does not automatically change all other resumes.  </a:t>
            </a:r>
            <a:r>
              <a:rPr lang="en-US" sz="2700" dirty="0">
                <a:latin typeface="Californian FB" panose="0207040306080B030204" pitchFamily="18" charset="0"/>
              </a:rPr>
              <a:t>You have to manually send it to the course.</a:t>
            </a:r>
          </a:p>
        </p:txBody>
      </p:sp>
      <p:pic>
        <p:nvPicPr>
          <p:cNvPr id="5" name="Content Placeholder 4">
            <a:extLst>
              <a:ext uri="{FF2B5EF4-FFF2-40B4-BE49-F238E27FC236}">
                <a16:creationId xmlns:a16="http://schemas.microsoft.com/office/drawing/2014/main" id="{B9C28EF1-35E3-4739-BDB6-759DF0EB22DA}"/>
              </a:ext>
            </a:extLst>
          </p:cNvPr>
          <p:cNvPicPr>
            <a:picLocks noGrp="1" noChangeAspect="1"/>
          </p:cNvPicPr>
          <p:nvPr>
            <p:ph idx="1"/>
          </p:nvPr>
        </p:nvPicPr>
        <p:blipFill>
          <a:blip r:embed="rId2"/>
          <a:stretch>
            <a:fillRect/>
          </a:stretch>
        </p:blipFill>
        <p:spPr>
          <a:xfrm>
            <a:off x="947279" y="2489200"/>
            <a:ext cx="10297442" cy="3689593"/>
          </a:xfrm>
          <a:prstGeom prst="rect">
            <a:avLst/>
          </a:prstGeom>
        </p:spPr>
      </p:pic>
      <p:sp>
        <p:nvSpPr>
          <p:cNvPr id="3" name="Minus Sign 2">
            <a:extLst>
              <a:ext uri="{FF2B5EF4-FFF2-40B4-BE49-F238E27FC236}">
                <a16:creationId xmlns:a16="http://schemas.microsoft.com/office/drawing/2014/main" id="{C756210B-A443-4C1C-A66F-2A485D52819D}"/>
              </a:ext>
            </a:extLst>
          </p:cNvPr>
          <p:cNvSpPr/>
          <p:nvPr/>
        </p:nvSpPr>
        <p:spPr>
          <a:xfrm>
            <a:off x="1595121" y="3048000"/>
            <a:ext cx="3667760" cy="90424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Arrow: Up 5">
            <a:extLst>
              <a:ext uri="{FF2B5EF4-FFF2-40B4-BE49-F238E27FC236}">
                <a16:creationId xmlns:a16="http://schemas.microsoft.com/office/drawing/2014/main" id="{DBD6224A-88AD-42A9-ADE7-005DFCAAA214}"/>
              </a:ext>
            </a:extLst>
          </p:cNvPr>
          <p:cNvSpPr/>
          <p:nvPr/>
        </p:nvSpPr>
        <p:spPr>
          <a:xfrm rot="16200000" flipH="1">
            <a:off x="9834734" y="5139666"/>
            <a:ext cx="351098" cy="44958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8" name="Minus Sign 7">
            <a:extLst>
              <a:ext uri="{FF2B5EF4-FFF2-40B4-BE49-F238E27FC236}">
                <a16:creationId xmlns:a16="http://schemas.microsoft.com/office/drawing/2014/main" id="{F42E75F1-EDE6-4947-8BD4-18E05AC19B8E}"/>
              </a:ext>
            </a:extLst>
          </p:cNvPr>
          <p:cNvSpPr/>
          <p:nvPr/>
        </p:nvSpPr>
        <p:spPr>
          <a:xfrm>
            <a:off x="3667761" y="3380826"/>
            <a:ext cx="1686560" cy="90424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967157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4F433-CA3A-494F-B307-4992AC1BA84A}"/>
              </a:ext>
            </a:extLst>
          </p:cNvPr>
          <p:cNvSpPr>
            <a:spLocks noGrp="1"/>
          </p:cNvSpPr>
          <p:nvPr>
            <p:ph type="title"/>
          </p:nvPr>
        </p:nvSpPr>
        <p:spPr>
          <a:xfrm>
            <a:off x="1063541" y="1488331"/>
            <a:ext cx="10298382" cy="4669695"/>
          </a:xfrm>
        </p:spPr>
        <p:txBody>
          <a:bodyPr>
            <a:normAutofit fontScale="90000"/>
          </a:bodyPr>
          <a:lstStyle/>
          <a:p>
            <a:r>
              <a:rPr lang="en-US" sz="3100" u="sng" dirty="0">
                <a:solidFill>
                  <a:srgbClr val="FFFF00"/>
                </a:solidFill>
                <a:latin typeface="Californian FB" panose="0207040306080B030204" pitchFamily="18" charset="0"/>
              </a:rPr>
              <a:t>Accepting Updated Resume</a:t>
            </a:r>
            <a:br>
              <a:rPr lang="en-US" sz="3100" dirty="0">
                <a:latin typeface="Californian FB" panose="0207040306080B030204" pitchFamily="18" charset="0"/>
              </a:rPr>
            </a:br>
            <a:r>
              <a:rPr lang="en-US" sz="3100" dirty="0">
                <a:solidFill>
                  <a:srgbClr val="FFFF00"/>
                </a:solidFill>
                <a:latin typeface="Californian FB" panose="0207040306080B030204" pitchFamily="18" charset="0"/>
              </a:rPr>
              <a:t>*</a:t>
            </a:r>
            <a:r>
              <a:rPr lang="en-US" sz="3100" dirty="0">
                <a:latin typeface="Californian FB" panose="0207040306080B030204" pitchFamily="18" charset="0"/>
              </a:rPr>
              <a:t> An instructor can send an updated resume to you and it will show in </a:t>
            </a:r>
            <a:br>
              <a:rPr lang="en-US" sz="3100" dirty="0">
                <a:latin typeface="Californian FB" panose="0207040306080B030204" pitchFamily="18" charset="0"/>
              </a:rPr>
            </a:br>
            <a:r>
              <a:rPr lang="en-US" sz="3100" dirty="0">
                <a:latin typeface="Californian FB" panose="0207040306080B030204" pitchFamily="18" charset="0"/>
              </a:rPr>
              <a:t>   your presenter list.</a:t>
            </a:r>
            <a:br>
              <a:rPr lang="en-US" sz="3100" dirty="0">
                <a:latin typeface="Californian FB" panose="0207040306080B030204" pitchFamily="18" charset="0"/>
              </a:rPr>
            </a:br>
            <a:br>
              <a:rPr lang="en-US" sz="3100" dirty="0">
                <a:latin typeface="Californian FB" panose="0207040306080B030204" pitchFamily="18" charset="0"/>
              </a:rPr>
            </a:br>
            <a:r>
              <a:rPr lang="en-US" sz="3100" dirty="0">
                <a:solidFill>
                  <a:srgbClr val="FFFF00"/>
                </a:solidFill>
                <a:latin typeface="Californian FB" panose="0207040306080B030204" pitchFamily="18" charset="0"/>
              </a:rPr>
              <a:t>*</a:t>
            </a:r>
            <a:r>
              <a:rPr lang="en-US" sz="3100" dirty="0">
                <a:latin typeface="Californian FB" panose="0207040306080B030204" pitchFamily="18" charset="0"/>
              </a:rPr>
              <a:t> Accepting a new resume and sending it to the course will replace the   </a:t>
            </a:r>
            <a:br>
              <a:rPr lang="en-US" sz="3100" dirty="0">
                <a:latin typeface="Californian FB" panose="0207040306080B030204" pitchFamily="18" charset="0"/>
              </a:rPr>
            </a:br>
            <a:r>
              <a:rPr lang="en-US" sz="3100" dirty="0">
                <a:latin typeface="Californian FB" panose="0207040306080B030204" pitchFamily="18" charset="0"/>
              </a:rPr>
              <a:t>   old resume with the new version.</a:t>
            </a:r>
            <a:br>
              <a:rPr lang="en-US" sz="3100" dirty="0">
                <a:latin typeface="Californian FB" panose="0207040306080B030204" pitchFamily="18" charset="0"/>
              </a:rPr>
            </a:br>
            <a:br>
              <a:rPr lang="en-US" sz="3100" dirty="0">
                <a:latin typeface="Californian FB" panose="0207040306080B030204" pitchFamily="18" charset="0"/>
              </a:rPr>
            </a:br>
            <a:r>
              <a:rPr lang="en-US" sz="3100" dirty="0">
                <a:solidFill>
                  <a:srgbClr val="FFFF00"/>
                </a:solidFill>
                <a:latin typeface="Californian FB" panose="0207040306080B030204" pitchFamily="18" charset="0"/>
              </a:rPr>
              <a:t>*</a:t>
            </a:r>
            <a:r>
              <a:rPr lang="en-US" sz="3100" dirty="0">
                <a:latin typeface="Californian FB" panose="0207040306080B030204" pitchFamily="18" charset="0"/>
              </a:rPr>
              <a:t>Always review instructor resumes for completeness and relevancy.</a:t>
            </a:r>
            <a:br>
              <a:rPr lang="en-US" sz="3100" dirty="0">
                <a:latin typeface="Californian FB" panose="0207040306080B030204" pitchFamily="18" charset="0"/>
              </a:rPr>
            </a:br>
            <a:br>
              <a:rPr lang="en-US" sz="3100" dirty="0">
                <a:latin typeface="Californian FB" panose="0207040306080B030204" pitchFamily="18" charset="0"/>
              </a:rPr>
            </a:br>
            <a:r>
              <a:rPr lang="en-US" sz="3100" dirty="0">
                <a:solidFill>
                  <a:srgbClr val="FFFF00"/>
                </a:solidFill>
                <a:latin typeface="Californian FB" panose="0207040306080B030204" pitchFamily="18" charset="0"/>
              </a:rPr>
              <a:t>*</a:t>
            </a:r>
            <a:r>
              <a:rPr lang="en-US" sz="3100" dirty="0">
                <a:latin typeface="Californian FB" panose="0207040306080B030204" pitchFamily="18" charset="0"/>
              </a:rPr>
              <a:t> Double check boxes for 1070 (b) and (c). </a:t>
            </a:r>
            <a:br>
              <a:rPr lang="en-US" sz="3100" dirty="0">
                <a:latin typeface="Californian FB" panose="0207040306080B030204" pitchFamily="18" charset="0"/>
              </a:rPr>
            </a:br>
            <a:br>
              <a:rPr lang="en-US" dirty="0">
                <a:latin typeface="Californian FB" panose="0207040306080B030204" pitchFamily="18" charset="0"/>
              </a:rPr>
            </a:br>
            <a:endParaRPr lang="en-US" dirty="0">
              <a:latin typeface="Californian FB" panose="0207040306080B030204" pitchFamily="18" charset="0"/>
            </a:endParaRPr>
          </a:p>
        </p:txBody>
      </p:sp>
      <p:sp>
        <p:nvSpPr>
          <p:cNvPr id="3" name="TextBox 2">
            <a:extLst>
              <a:ext uri="{FF2B5EF4-FFF2-40B4-BE49-F238E27FC236}">
                <a16:creationId xmlns:a16="http://schemas.microsoft.com/office/drawing/2014/main" id="{94320CF8-FF82-4927-9DBA-D07A90BD2E03}"/>
              </a:ext>
            </a:extLst>
          </p:cNvPr>
          <p:cNvSpPr txBox="1"/>
          <p:nvPr/>
        </p:nvSpPr>
        <p:spPr>
          <a:xfrm>
            <a:off x="3677056" y="418289"/>
            <a:ext cx="6021421" cy="769441"/>
          </a:xfrm>
          <a:prstGeom prst="rect">
            <a:avLst/>
          </a:prstGeom>
          <a:noFill/>
        </p:spPr>
        <p:txBody>
          <a:bodyPr wrap="square" rtlCol="0">
            <a:spAutoFit/>
          </a:bodyPr>
          <a:lstStyle/>
          <a:p>
            <a:r>
              <a:rPr lang="en-US" sz="4400" dirty="0">
                <a:latin typeface="Californian FB" panose="0207040306080B030204" pitchFamily="18" charset="0"/>
              </a:rPr>
              <a:t>HELPFUL REMINDERS </a:t>
            </a:r>
          </a:p>
        </p:txBody>
      </p:sp>
    </p:spTree>
    <p:extLst>
      <p:ext uri="{BB962C8B-B14F-4D97-AF65-F5344CB8AC3E}">
        <p14:creationId xmlns:p14="http://schemas.microsoft.com/office/powerpoint/2010/main" val="4273340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D7DEA-8671-4C64-A1ED-194DE7109FF8}"/>
              </a:ext>
            </a:extLst>
          </p:cNvPr>
          <p:cNvSpPr>
            <a:spLocks noGrp="1"/>
          </p:cNvSpPr>
          <p:nvPr>
            <p:ph type="ctrTitle"/>
          </p:nvPr>
        </p:nvSpPr>
        <p:spPr>
          <a:xfrm>
            <a:off x="1700212" y="2431069"/>
            <a:ext cx="8791575" cy="1119526"/>
          </a:xfrm>
        </p:spPr>
        <p:txBody>
          <a:bodyPr>
            <a:normAutofit/>
          </a:bodyPr>
          <a:lstStyle/>
          <a:p>
            <a:pPr algn="ctr"/>
            <a:r>
              <a:rPr lang="en-US" dirty="0">
                <a:solidFill>
                  <a:srgbClr val="FFFF00"/>
                </a:solidFill>
                <a:latin typeface="Californian FB" panose="0207040306080B030204" pitchFamily="18" charset="0"/>
              </a:rPr>
              <a:t>THANK YOU!</a:t>
            </a:r>
          </a:p>
        </p:txBody>
      </p:sp>
      <p:pic>
        <p:nvPicPr>
          <p:cNvPr id="4" name="Picture 3" descr="LRGCOLOR">
            <a:extLst>
              <a:ext uri="{FF2B5EF4-FFF2-40B4-BE49-F238E27FC236}">
                <a16:creationId xmlns:a16="http://schemas.microsoft.com/office/drawing/2014/main" id="{344CE353-98B6-4BC5-A396-A029588DFEA1}"/>
              </a:ext>
            </a:extLst>
          </p:cNvPr>
          <p:cNvPicPr>
            <a:picLocks noChangeAspect="1" noChangeArrowheads="1"/>
          </p:cNvPicPr>
          <p:nvPr/>
        </p:nvPicPr>
        <p:blipFill>
          <a:blip r:embed="rId2">
            <a:clrChange>
              <a:clrFrom>
                <a:srgbClr val="1873A5"/>
              </a:clrFrom>
              <a:clrTo>
                <a:srgbClr val="1873A5">
                  <a:alpha val="0"/>
                </a:srgbClr>
              </a:clrTo>
            </a:clrChange>
            <a:extLst>
              <a:ext uri="{28A0092B-C50C-407E-A947-70E740481C1C}">
                <a14:useLocalDpi xmlns:a14="http://schemas.microsoft.com/office/drawing/2010/main" val="0"/>
              </a:ext>
            </a:extLst>
          </a:blip>
          <a:srcRect/>
          <a:stretch>
            <a:fillRect/>
          </a:stretch>
        </p:blipFill>
        <p:spPr bwMode="auto">
          <a:xfrm>
            <a:off x="417550" y="600731"/>
            <a:ext cx="1579563"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2106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D7DEA-8671-4C64-A1ED-194DE7109FF8}"/>
              </a:ext>
            </a:extLst>
          </p:cNvPr>
          <p:cNvSpPr>
            <a:spLocks noGrp="1"/>
          </p:cNvSpPr>
          <p:nvPr>
            <p:ph type="ctrTitle"/>
          </p:nvPr>
        </p:nvSpPr>
        <p:spPr>
          <a:xfrm>
            <a:off x="1876423" y="703988"/>
            <a:ext cx="8791575" cy="1536700"/>
          </a:xfrm>
        </p:spPr>
        <p:txBody>
          <a:bodyPr>
            <a:normAutofit fontScale="90000"/>
          </a:bodyPr>
          <a:lstStyle/>
          <a:p>
            <a:pPr algn="ctr"/>
            <a:r>
              <a:rPr lang="en-US" sz="4900" dirty="0">
                <a:latin typeface="Californian FB" panose="0207040306080B030204" pitchFamily="18" charset="0"/>
              </a:rPr>
              <a:t>QUESTIONS FROM EMAIL</a:t>
            </a:r>
            <a:br>
              <a:rPr lang="en-US" dirty="0"/>
            </a:br>
            <a:endParaRPr lang="en-US" dirty="0"/>
          </a:p>
        </p:txBody>
      </p:sp>
      <p:sp>
        <p:nvSpPr>
          <p:cNvPr id="3" name="Subtitle 2">
            <a:extLst>
              <a:ext uri="{FF2B5EF4-FFF2-40B4-BE49-F238E27FC236}">
                <a16:creationId xmlns:a16="http://schemas.microsoft.com/office/drawing/2014/main" id="{999E5A55-4AB5-474A-9146-A31A0118080A}"/>
              </a:ext>
            </a:extLst>
          </p:cNvPr>
          <p:cNvSpPr>
            <a:spLocks noGrp="1"/>
          </p:cNvSpPr>
          <p:nvPr>
            <p:ph type="subTitle" idx="1"/>
          </p:nvPr>
        </p:nvSpPr>
        <p:spPr>
          <a:xfrm>
            <a:off x="1600065" y="2024561"/>
            <a:ext cx="8715512" cy="4274639"/>
          </a:xfrm>
        </p:spPr>
        <p:txBody>
          <a:bodyPr>
            <a:normAutofit fontScale="77500" lnSpcReduction="20000"/>
          </a:bodyPr>
          <a:lstStyle/>
          <a:p>
            <a:pPr indent="-396875" algn="l">
              <a:lnSpc>
                <a:spcPct val="120000"/>
              </a:lnSpc>
              <a:spcBef>
                <a:spcPts val="0"/>
              </a:spcBef>
            </a:pPr>
            <a:r>
              <a:rPr lang="en-US" sz="3600" cap="none" dirty="0">
                <a:solidFill>
                  <a:schemeClr val="tx1"/>
                </a:solidFill>
                <a:latin typeface="Californian FB" panose="0207040306080B030204" pitchFamily="18" charset="0"/>
              </a:rPr>
              <a:t>4). Should I put all of my instructor information on a single resume? </a:t>
            </a:r>
          </a:p>
          <a:p>
            <a:pPr indent="-396875" algn="l">
              <a:lnSpc>
                <a:spcPct val="120000"/>
              </a:lnSpc>
              <a:spcBef>
                <a:spcPts val="0"/>
              </a:spcBef>
            </a:pPr>
            <a:endParaRPr lang="en-US" sz="3600" cap="none" dirty="0">
              <a:solidFill>
                <a:srgbClr val="FFFF00"/>
              </a:solidFill>
              <a:latin typeface="Californian FB" panose="0207040306080B030204" pitchFamily="18" charset="0"/>
            </a:endParaRPr>
          </a:p>
          <a:p>
            <a:pPr indent="-396875" algn="l">
              <a:lnSpc>
                <a:spcPct val="120000"/>
              </a:lnSpc>
              <a:spcBef>
                <a:spcPts val="0"/>
              </a:spcBef>
            </a:pPr>
            <a:r>
              <a:rPr lang="en-US" sz="3600" cap="none" dirty="0">
                <a:solidFill>
                  <a:srgbClr val="FFFF00"/>
                </a:solidFill>
                <a:latin typeface="Californian FB" panose="0207040306080B030204" pitchFamily="18" charset="0"/>
              </a:rPr>
              <a:t>Instructors should build a resume based on the course they are going to teach. </a:t>
            </a:r>
          </a:p>
          <a:p>
            <a:pPr indent="-396875" algn="l">
              <a:lnSpc>
                <a:spcPct val="120000"/>
              </a:lnSpc>
              <a:spcBef>
                <a:spcPts val="0"/>
              </a:spcBef>
            </a:pPr>
            <a:endParaRPr lang="en-US" sz="3600" dirty="0">
              <a:solidFill>
                <a:srgbClr val="FFFF00"/>
              </a:solidFill>
              <a:latin typeface="Californian FB" panose="0207040306080B030204" pitchFamily="18" charset="0"/>
            </a:endParaRPr>
          </a:p>
          <a:p>
            <a:pPr indent="-396875" algn="l">
              <a:lnSpc>
                <a:spcPct val="120000"/>
              </a:lnSpc>
              <a:spcBef>
                <a:spcPts val="0"/>
              </a:spcBef>
            </a:pPr>
            <a:r>
              <a:rPr lang="en-US" sz="3600" cap="none" dirty="0">
                <a:solidFill>
                  <a:srgbClr val="FFFF00"/>
                </a:solidFill>
                <a:latin typeface="Californian FB" panose="0207040306080B030204" pitchFamily="18" charset="0"/>
              </a:rPr>
              <a:t>They can build a master resume and then copy that resume to create a new tailored resume to a specific course. </a:t>
            </a:r>
          </a:p>
          <a:p>
            <a:pPr marL="396875" indent="-396875" algn="l">
              <a:spcBef>
                <a:spcPts val="0"/>
              </a:spcBef>
            </a:pPr>
            <a:endParaRPr lang="en-US" sz="3000" cap="none" dirty="0">
              <a:solidFill>
                <a:srgbClr val="FFFF00"/>
              </a:solidFill>
              <a:latin typeface="Californian FB" panose="0207040306080B030204" pitchFamily="18" charset="0"/>
            </a:endParaRPr>
          </a:p>
          <a:p>
            <a:pPr marL="396875" indent="-396875" algn="l">
              <a:spcBef>
                <a:spcPts val="0"/>
              </a:spcBef>
            </a:pPr>
            <a:r>
              <a:rPr lang="en-US" sz="3000" dirty="0">
                <a:solidFill>
                  <a:srgbClr val="FFFF00"/>
                </a:solidFill>
                <a:latin typeface="Californian FB" panose="0207040306080B030204" pitchFamily="18" charset="0"/>
              </a:rPr>
              <a:t>	</a:t>
            </a:r>
            <a:endParaRPr lang="en-US" sz="3000" dirty="0">
              <a:solidFill>
                <a:srgbClr val="FFFF00"/>
              </a:solidFill>
            </a:endParaRPr>
          </a:p>
        </p:txBody>
      </p:sp>
    </p:spTree>
    <p:extLst>
      <p:ext uri="{BB962C8B-B14F-4D97-AF65-F5344CB8AC3E}">
        <p14:creationId xmlns:p14="http://schemas.microsoft.com/office/powerpoint/2010/main" val="108157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DB100-B81F-4387-9A23-D850D7DA20C5}"/>
              </a:ext>
            </a:extLst>
          </p:cNvPr>
          <p:cNvSpPr>
            <a:spLocks noGrp="1"/>
          </p:cNvSpPr>
          <p:nvPr>
            <p:ph type="title"/>
          </p:nvPr>
        </p:nvSpPr>
        <p:spPr>
          <a:xfrm>
            <a:off x="3051320" y="413101"/>
            <a:ext cx="7443960" cy="805400"/>
          </a:xfrm>
        </p:spPr>
        <p:txBody>
          <a:bodyPr>
            <a:noAutofit/>
          </a:bodyPr>
          <a:lstStyle/>
          <a:p>
            <a:r>
              <a:rPr lang="en-US" dirty="0">
                <a:latin typeface="Californian FB" panose="0207040306080B030204" pitchFamily="18" charset="0"/>
              </a:rPr>
              <a:t>LINKS TO RESUME BUILDER</a:t>
            </a:r>
          </a:p>
        </p:txBody>
      </p:sp>
      <p:pic>
        <p:nvPicPr>
          <p:cNvPr id="4" name="Content Placeholder 3">
            <a:extLst>
              <a:ext uri="{FF2B5EF4-FFF2-40B4-BE49-F238E27FC236}">
                <a16:creationId xmlns:a16="http://schemas.microsoft.com/office/drawing/2014/main" id="{1DF115F0-C4E2-49D5-8501-5E304DDF2F15}"/>
              </a:ext>
            </a:extLst>
          </p:cNvPr>
          <p:cNvPicPr>
            <a:picLocks noGrp="1" noChangeAspect="1"/>
          </p:cNvPicPr>
          <p:nvPr>
            <p:ph idx="1"/>
          </p:nvPr>
        </p:nvPicPr>
        <p:blipFill rotWithShape="1">
          <a:blip r:embed="rId2"/>
          <a:srcRect l="50654" t="15108" r="1099" b="25051"/>
          <a:stretch/>
        </p:blipFill>
        <p:spPr>
          <a:xfrm>
            <a:off x="4238516" y="1294311"/>
            <a:ext cx="6665079" cy="2858786"/>
          </a:xfrm>
          <a:prstGeom prst="rect">
            <a:avLst/>
          </a:prstGeom>
        </p:spPr>
      </p:pic>
      <p:pic>
        <p:nvPicPr>
          <p:cNvPr id="5" name="Picture 4">
            <a:extLst>
              <a:ext uri="{FF2B5EF4-FFF2-40B4-BE49-F238E27FC236}">
                <a16:creationId xmlns:a16="http://schemas.microsoft.com/office/drawing/2014/main" id="{C2B5FFA1-6235-446A-A3F4-DA845EE8A29B}"/>
              </a:ext>
            </a:extLst>
          </p:cNvPr>
          <p:cNvPicPr>
            <a:picLocks noChangeAspect="1"/>
          </p:cNvPicPr>
          <p:nvPr/>
        </p:nvPicPr>
        <p:blipFill>
          <a:blip r:embed="rId3"/>
          <a:stretch>
            <a:fillRect/>
          </a:stretch>
        </p:blipFill>
        <p:spPr>
          <a:xfrm>
            <a:off x="4238516" y="4388191"/>
            <a:ext cx="6665079" cy="2119312"/>
          </a:xfrm>
          <a:prstGeom prst="rect">
            <a:avLst/>
          </a:prstGeom>
        </p:spPr>
      </p:pic>
      <p:sp>
        <p:nvSpPr>
          <p:cNvPr id="3" name="TextBox 2">
            <a:extLst>
              <a:ext uri="{FF2B5EF4-FFF2-40B4-BE49-F238E27FC236}">
                <a16:creationId xmlns:a16="http://schemas.microsoft.com/office/drawing/2014/main" id="{8A1E7B97-91D4-466E-B8C0-514C9D5340D7}"/>
              </a:ext>
            </a:extLst>
          </p:cNvPr>
          <p:cNvSpPr txBox="1"/>
          <p:nvPr/>
        </p:nvSpPr>
        <p:spPr>
          <a:xfrm>
            <a:off x="568738" y="1550931"/>
            <a:ext cx="2719212" cy="1569660"/>
          </a:xfrm>
          <a:prstGeom prst="rect">
            <a:avLst/>
          </a:prstGeom>
          <a:noFill/>
        </p:spPr>
        <p:txBody>
          <a:bodyPr wrap="square" rtlCol="0">
            <a:spAutoFit/>
          </a:bodyPr>
          <a:lstStyle/>
          <a:p>
            <a:r>
              <a:rPr lang="en-US" sz="2400" dirty="0">
                <a:latin typeface="Californian FB" panose="0207040306080B030204" pitchFamily="18" charset="0"/>
              </a:rPr>
              <a:t>Option 1: </a:t>
            </a:r>
          </a:p>
          <a:p>
            <a:r>
              <a:rPr lang="en-US" sz="2400" dirty="0">
                <a:latin typeface="Californian FB" panose="0207040306080B030204" pitchFamily="18" charset="0"/>
              </a:rPr>
              <a:t>Click or hover over the “Home” icon.  Under POST Sites </a:t>
            </a:r>
          </a:p>
        </p:txBody>
      </p:sp>
      <p:sp>
        <p:nvSpPr>
          <p:cNvPr id="10" name="TextBox 9">
            <a:extLst>
              <a:ext uri="{FF2B5EF4-FFF2-40B4-BE49-F238E27FC236}">
                <a16:creationId xmlns:a16="http://schemas.microsoft.com/office/drawing/2014/main" id="{233144AD-A6FF-4BA6-B8B3-DAB2A574C44B}"/>
              </a:ext>
            </a:extLst>
          </p:cNvPr>
          <p:cNvSpPr txBox="1"/>
          <p:nvPr/>
        </p:nvSpPr>
        <p:spPr>
          <a:xfrm>
            <a:off x="568738" y="3829847"/>
            <a:ext cx="3596543" cy="2677656"/>
          </a:xfrm>
          <a:prstGeom prst="rect">
            <a:avLst/>
          </a:prstGeom>
          <a:noFill/>
        </p:spPr>
        <p:txBody>
          <a:bodyPr wrap="square" rtlCol="0">
            <a:spAutoFit/>
          </a:bodyPr>
          <a:lstStyle/>
          <a:p>
            <a:r>
              <a:rPr lang="en-US" sz="2400" dirty="0">
                <a:latin typeface="Californian FB" panose="0207040306080B030204" pitchFamily="18" charset="0"/>
              </a:rPr>
              <a:t>Option 2: </a:t>
            </a:r>
          </a:p>
          <a:p>
            <a:r>
              <a:rPr lang="en-US" sz="2400" dirty="0">
                <a:latin typeface="Californian FB" panose="0207040306080B030204" pitchFamily="18" charset="0"/>
              </a:rPr>
              <a:t>Click on “Training” tab, select “Training Resources” tab, select “Instructors and Presenters”. Scroll down until you see ‘Instructor Resume Builder”.</a:t>
            </a:r>
          </a:p>
        </p:txBody>
      </p:sp>
      <p:sp>
        <p:nvSpPr>
          <p:cNvPr id="11" name="Arrow: Up 10">
            <a:extLst>
              <a:ext uri="{FF2B5EF4-FFF2-40B4-BE49-F238E27FC236}">
                <a16:creationId xmlns:a16="http://schemas.microsoft.com/office/drawing/2014/main" id="{24A8F8FF-E758-440A-B42E-E69316E9A3AE}"/>
              </a:ext>
            </a:extLst>
          </p:cNvPr>
          <p:cNvSpPr/>
          <p:nvPr/>
        </p:nvSpPr>
        <p:spPr>
          <a:xfrm rot="16200000">
            <a:off x="9803687" y="3190583"/>
            <a:ext cx="339241" cy="476833"/>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3" name="Arrow: Up 12">
            <a:extLst>
              <a:ext uri="{FF2B5EF4-FFF2-40B4-BE49-F238E27FC236}">
                <a16:creationId xmlns:a16="http://schemas.microsoft.com/office/drawing/2014/main" id="{05E5B0B1-033F-409B-B79C-6B9F083FFDA1}"/>
              </a:ext>
            </a:extLst>
          </p:cNvPr>
          <p:cNvSpPr/>
          <p:nvPr/>
        </p:nvSpPr>
        <p:spPr>
          <a:xfrm rot="16200000">
            <a:off x="9164148" y="5379051"/>
            <a:ext cx="339241" cy="476833"/>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4" name="Arrow: Up 13">
            <a:extLst>
              <a:ext uri="{FF2B5EF4-FFF2-40B4-BE49-F238E27FC236}">
                <a16:creationId xmlns:a16="http://schemas.microsoft.com/office/drawing/2014/main" id="{A9E84516-96CD-4E0D-A6D5-F7E7AB40BFEB}"/>
              </a:ext>
            </a:extLst>
          </p:cNvPr>
          <p:cNvSpPr/>
          <p:nvPr/>
        </p:nvSpPr>
        <p:spPr>
          <a:xfrm rot="16200000">
            <a:off x="4885907" y="1715032"/>
            <a:ext cx="339241" cy="476833"/>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Tree>
    <p:extLst>
      <p:ext uri="{BB962C8B-B14F-4D97-AF65-F5344CB8AC3E}">
        <p14:creationId xmlns:p14="http://schemas.microsoft.com/office/powerpoint/2010/main" val="1982552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64122-1D31-4B3A-A27A-3351DF532225}"/>
              </a:ext>
            </a:extLst>
          </p:cNvPr>
          <p:cNvSpPr>
            <a:spLocks noGrp="1"/>
          </p:cNvSpPr>
          <p:nvPr>
            <p:ph type="title"/>
          </p:nvPr>
        </p:nvSpPr>
        <p:spPr>
          <a:xfrm>
            <a:off x="880013" y="1031330"/>
            <a:ext cx="8961381" cy="1849355"/>
          </a:xfrm>
        </p:spPr>
        <p:txBody>
          <a:bodyPr vert="horz" lIns="91440" tIns="45720" rIns="91440" bIns="45720" rtlCol="0" anchor="b">
            <a:noAutofit/>
          </a:bodyPr>
          <a:lstStyle/>
          <a:p>
            <a:br>
              <a:rPr lang="en-US" sz="2800" dirty="0">
                <a:latin typeface="Californian FB" panose="0207040306080B030204" pitchFamily="18" charset="0"/>
              </a:rPr>
            </a:br>
            <a:r>
              <a:rPr lang="en-US" sz="2400" u="sng" dirty="0">
                <a:latin typeface="Californian FB" panose="0207040306080B030204" pitchFamily="18" charset="0"/>
              </a:rPr>
              <a:t>Step 1:</a:t>
            </a:r>
            <a:r>
              <a:rPr lang="en-US" sz="2400" dirty="0">
                <a:latin typeface="Californian FB" panose="0207040306080B030204" pitchFamily="18" charset="0"/>
              </a:rPr>
              <a:t> </a:t>
            </a:r>
            <a:br>
              <a:rPr lang="en-US" sz="2400" dirty="0">
                <a:latin typeface="Californian FB" panose="0207040306080B030204" pitchFamily="18" charset="0"/>
              </a:rPr>
            </a:br>
            <a:r>
              <a:rPr lang="en-US" sz="2400" dirty="0">
                <a:latin typeface="Californian FB" panose="0207040306080B030204" pitchFamily="18" charset="0"/>
              </a:rPr>
              <a:t>Log into Instructor Resume Builder. Click on Presenters.</a:t>
            </a:r>
            <a:br>
              <a:rPr lang="en-US" sz="2400" dirty="0">
                <a:latin typeface="Californian FB" panose="0207040306080B030204" pitchFamily="18" charset="0"/>
              </a:rPr>
            </a:br>
            <a:r>
              <a:rPr lang="en-US" sz="2400" dirty="0">
                <a:latin typeface="Californian FB" panose="0207040306080B030204" pitchFamily="18" charset="0"/>
              </a:rPr>
              <a:t>Create a presenter in the “Add a Presenter” box. </a:t>
            </a:r>
            <a:br>
              <a:rPr lang="en-US" sz="2400" dirty="0">
                <a:latin typeface="Californian FB" panose="0207040306080B030204" pitchFamily="18" charset="0"/>
              </a:rPr>
            </a:br>
            <a:r>
              <a:rPr lang="en-US" sz="2400" dirty="0">
                <a:solidFill>
                  <a:srgbClr val="FFFF00"/>
                </a:solidFill>
                <a:latin typeface="Californian FB" panose="0207040306080B030204" pitchFamily="18" charset="0"/>
              </a:rPr>
              <a:t>*You can only submit resumes to presenters in your list.</a:t>
            </a:r>
            <a:br>
              <a:rPr lang="en-US" sz="2400" dirty="0">
                <a:solidFill>
                  <a:srgbClr val="FFFF00"/>
                </a:solidFill>
                <a:latin typeface="Californian FB" panose="0207040306080B030204" pitchFamily="18" charset="0"/>
              </a:rPr>
            </a:br>
            <a:endParaRPr lang="en-US" sz="2400" dirty="0">
              <a:solidFill>
                <a:srgbClr val="FFFF00"/>
              </a:solidFill>
              <a:latin typeface="Californian FB" panose="0207040306080B030204" pitchFamily="18" charset="0"/>
            </a:endParaRPr>
          </a:p>
        </p:txBody>
      </p:sp>
      <p:pic>
        <p:nvPicPr>
          <p:cNvPr id="4" name="Picture 3" descr="A screenshot of a cell phone&#10;&#10;Description generated with very high confidence">
            <a:extLst>
              <a:ext uri="{FF2B5EF4-FFF2-40B4-BE49-F238E27FC236}">
                <a16:creationId xmlns:a16="http://schemas.microsoft.com/office/drawing/2014/main" id="{4FC9EFC6-39F9-4594-80EA-B6018BB7CA93}"/>
              </a:ext>
            </a:extLst>
          </p:cNvPr>
          <p:cNvPicPr/>
          <p:nvPr/>
        </p:nvPicPr>
        <p:blipFill>
          <a:blip r:embed="rId3">
            <a:extLst>
              <a:ext uri="{28A0092B-C50C-407E-A947-70E740481C1C}">
                <a14:useLocalDpi xmlns:a14="http://schemas.microsoft.com/office/drawing/2010/main" val="0"/>
              </a:ext>
            </a:extLst>
          </a:blip>
          <a:stretch>
            <a:fillRect/>
          </a:stretch>
        </p:blipFill>
        <p:spPr>
          <a:xfrm>
            <a:off x="880014" y="2737024"/>
            <a:ext cx="5137108" cy="3686553"/>
          </a:xfrm>
          <a:prstGeom prst="rect">
            <a:avLst/>
          </a:prstGeom>
          <a:effectLst>
            <a:softEdge rad="38100"/>
          </a:effectLst>
        </p:spPr>
      </p:pic>
      <p:pic>
        <p:nvPicPr>
          <p:cNvPr id="3" name="Picture 2" descr="A screenshot of a cell phone&#10;&#10;Description generated with very high confidence">
            <a:extLst>
              <a:ext uri="{FF2B5EF4-FFF2-40B4-BE49-F238E27FC236}">
                <a16:creationId xmlns:a16="http://schemas.microsoft.com/office/drawing/2014/main" id="{6F13A298-9CC8-4E77-93A7-64ED34A0B389}"/>
              </a:ext>
            </a:extLst>
          </p:cNvPr>
          <p:cNvPicPr>
            <a:picLocks noChangeAspect="1"/>
          </p:cNvPicPr>
          <p:nvPr/>
        </p:nvPicPr>
        <p:blipFill>
          <a:blip r:embed="rId4"/>
          <a:stretch>
            <a:fillRect/>
          </a:stretch>
        </p:blipFill>
        <p:spPr>
          <a:xfrm>
            <a:off x="6209784" y="2708907"/>
            <a:ext cx="5269758" cy="3701974"/>
          </a:xfrm>
          <a:prstGeom prst="rect">
            <a:avLst/>
          </a:prstGeom>
          <a:effectLst>
            <a:softEdge rad="38100"/>
          </a:effectLst>
        </p:spPr>
      </p:pic>
      <p:sp>
        <p:nvSpPr>
          <p:cNvPr id="5" name="Arrow: Left-Right 4">
            <a:extLst>
              <a:ext uri="{FF2B5EF4-FFF2-40B4-BE49-F238E27FC236}">
                <a16:creationId xmlns:a16="http://schemas.microsoft.com/office/drawing/2014/main" id="{15E3BD69-F086-472D-8EA7-FC0C4B578BD4}"/>
              </a:ext>
            </a:extLst>
          </p:cNvPr>
          <p:cNvSpPr/>
          <p:nvPr/>
        </p:nvSpPr>
        <p:spPr>
          <a:xfrm>
            <a:off x="10455574" y="5408431"/>
            <a:ext cx="346792" cy="189876"/>
          </a:xfrm>
          <a:prstGeom prst="lef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rrow: Up 6">
            <a:extLst>
              <a:ext uri="{FF2B5EF4-FFF2-40B4-BE49-F238E27FC236}">
                <a16:creationId xmlns:a16="http://schemas.microsoft.com/office/drawing/2014/main" id="{78210F1E-4B47-49D9-BD0F-FC5F6A9D3FB8}"/>
              </a:ext>
            </a:extLst>
          </p:cNvPr>
          <p:cNvSpPr/>
          <p:nvPr/>
        </p:nvSpPr>
        <p:spPr>
          <a:xfrm rot="16200000">
            <a:off x="4254078" y="3074419"/>
            <a:ext cx="339241" cy="476833"/>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8" name="TextBox 7">
            <a:extLst>
              <a:ext uri="{FF2B5EF4-FFF2-40B4-BE49-F238E27FC236}">
                <a16:creationId xmlns:a16="http://schemas.microsoft.com/office/drawing/2014/main" id="{D70EEC80-60B2-4968-9C48-AB22D4C919D8}"/>
              </a:ext>
            </a:extLst>
          </p:cNvPr>
          <p:cNvSpPr txBox="1"/>
          <p:nvPr/>
        </p:nvSpPr>
        <p:spPr>
          <a:xfrm>
            <a:off x="1656592" y="434423"/>
            <a:ext cx="9089348" cy="769441"/>
          </a:xfrm>
          <a:prstGeom prst="rect">
            <a:avLst/>
          </a:prstGeom>
          <a:noFill/>
        </p:spPr>
        <p:txBody>
          <a:bodyPr wrap="none" rtlCol="0">
            <a:spAutoFit/>
          </a:bodyPr>
          <a:lstStyle/>
          <a:p>
            <a:pPr algn="ctr"/>
            <a:r>
              <a:rPr lang="en-US" sz="4400" dirty="0">
                <a:latin typeface="Californian FB" panose="0207040306080B030204" pitchFamily="18" charset="0"/>
              </a:rPr>
              <a:t>HOW TO CREATE A NEW RESUME</a:t>
            </a:r>
          </a:p>
        </p:txBody>
      </p:sp>
      <p:cxnSp>
        <p:nvCxnSpPr>
          <p:cNvPr id="9" name="Straight Arrow Connector 8">
            <a:extLst>
              <a:ext uri="{FF2B5EF4-FFF2-40B4-BE49-F238E27FC236}">
                <a16:creationId xmlns:a16="http://schemas.microsoft.com/office/drawing/2014/main" id="{C8AFA5D3-6396-4F17-B395-89101269C4D6}"/>
              </a:ext>
            </a:extLst>
          </p:cNvPr>
          <p:cNvCxnSpPr>
            <a:cxnSpLocks/>
          </p:cNvCxnSpPr>
          <p:nvPr/>
        </p:nvCxnSpPr>
        <p:spPr>
          <a:xfrm flipH="1">
            <a:off x="9367736" y="5243209"/>
            <a:ext cx="87549" cy="1652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57270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64122-1D31-4B3A-A27A-3351DF532225}"/>
              </a:ext>
            </a:extLst>
          </p:cNvPr>
          <p:cNvSpPr>
            <a:spLocks noGrp="1"/>
          </p:cNvSpPr>
          <p:nvPr>
            <p:ph type="title"/>
          </p:nvPr>
        </p:nvSpPr>
        <p:spPr>
          <a:xfrm>
            <a:off x="821879" y="1609746"/>
            <a:ext cx="3734941" cy="3294139"/>
          </a:xfrm>
        </p:spPr>
        <p:txBody>
          <a:bodyPr vert="horz" lIns="91440" tIns="45720" rIns="91440" bIns="45720" rtlCol="0" anchor="b">
            <a:noAutofit/>
          </a:bodyPr>
          <a:lstStyle/>
          <a:p>
            <a:pPr>
              <a:lnSpc>
                <a:spcPct val="100000"/>
              </a:lnSpc>
            </a:pPr>
            <a:r>
              <a:rPr lang="en-US" sz="2400" u="sng" dirty="0">
                <a:latin typeface="Californian FB" panose="0207040306080B030204" pitchFamily="18" charset="0"/>
              </a:rPr>
              <a:t>Step 2:</a:t>
            </a:r>
            <a:r>
              <a:rPr lang="en-US" sz="2400" dirty="0">
                <a:latin typeface="Californian FB" panose="0207040306080B030204" pitchFamily="18" charset="0"/>
              </a:rPr>
              <a:t> </a:t>
            </a:r>
            <a:br>
              <a:rPr lang="en-US" sz="2400" dirty="0">
                <a:latin typeface="Californian FB" panose="0207040306080B030204" pitchFamily="18" charset="0"/>
              </a:rPr>
            </a:br>
            <a:r>
              <a:rPr lang="en-US" sz="2400" dirty="0">
                <a:latin typeface="Californian FB" panose="0207040306080B030204" pitchFamily="18" charset="0"/>
              </a:rPr>
              <a:t>To build your original instructor resume (Instructor Resume Builder).</a:t>
            </a:r>
            <a:br>
              <a:rPr lang="en-US" sz="2400" dirty="0">
                <a:latin typeface="Californian FB" panose="0207040306080B030204" pitchFamily="18" charset="0"/>
              </a:rPr>
            </a:br>
            <a:br>
              <a:rPr lang="en-US" sz="2400" dirty="0">
                <a:latin typeface="Californian FB" panose="0207040306080B030204" pitchFamily="18" charset="0"/>
              </a:rPr>
            </a:br>
            <a:r>
              <a:rPr lang="en-US" sz="2400" dirty="0">
                <a:latin typeface="Californian FB" panose="0207040306080B030204" pitchFamily="18" charset="0"/>
              </a:rPr>
              <a:t>Click on “Resumes.”</a:t>
            </a:r>
            <a:br>
              <a:rPr lang="en-US" sz="2400" dirty="0">
                <a:latin typeface="Californian FB" panose="0207040306080B030204" pitchFamily="18" charset="0"/>
              </a:rPr>
            </a:br>
            <a:br>
              <a:rPr lang="en-US" sz="2400" dirty="0">
                <a:latin typeface="Californian FB" panose="0207040306080B030204" pitchFamily="18" charset="0"/>
              </a:rPr>
            </a:br>
            <a:endParaRPr lang="en-US" sz="2400" cap="none" dirty="0">
              <a:latin typeface="Californian FB" panose="0207040306080B030204" pitchFamily="18" charset="0"/>
            </a:endParaRPr>
          </a:p>
        </p:txBody>
      </p:sp>
      <p:pic>
        <p:nvPicPr>
          <p:cNvPr id="4" name="Picture 3">
            <a:extLst>
              <a:ext uri="{FF2B5EF4-FFF2-40B4-BE49-F238E27FC236}">
                <a16:creationId xmlns:a16="http://schemas.microsoft.com/office/drawing/2014/main" id="{4FC9EFC6-39F9-4594-80EA-B6018BB7CA93}"/>
              </a:ext>
            </a:extLst>
          </p:cNvPr>
          <p:cNvPicPr/>
          <p:nvPr/>
        </p:nvPicPr>
        <p:blipFill>
          <a:blip r:embed="rId3">
            <a:extLst>
              <a:ext uri="{28A0092B-C50C-407E-A947-70E740481C1C}">
                <a14:useLocalDpi xmlns:a14="http://schemas.microsoft.com/office/drawing/2010/main" val="0"/>
              </a:ext>
            </a:extLst>
          </a:blip>
          <a:stretch>
            <a:fillRect/>
          </a:stretch>
        </p:blipFill>
        <p:spPr>
          <a:xfrm>
            <a:off x="5411572" y="1434649"/>
            <a:ext cx="5796539" cy="4812868"/>
          </a:xfrm>
          <a:prstGeom prst="rect">
            <a:avLst/>
          </a:prstGeom>
          <a:effectLst>
            <a:softEdge rad="38100"/>
          </a:effectLst>
        </p:spPr>
      </p:pic>
      <p:sp>
        <p:nvSpPr>
          <p:cNvPr id="66" name="Arrow: Up 65">
            <a:extLst>
              <a:ext uri="{FF2B5EF4-FFF2-40B4-BE49-F238E27FC236}">
                <a16:creationId xmlns:a16="http://schemas.microsoft.com/office/drawing/2014/main" id="{3598B57D-D027-4158-B526-A8176439F67D}"/>
              </a:ext>
            </a:extLst>
          </p:cNvPr>
          <p:cNvSpPr/>
          <p:nvPr/>
        </p:nvSpPr>
        <p:spPr>
          <a:xfrm>
            <a:off x="6420979" y="4582873"/>
            <a:ext cx="339241" cy="476833"/>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68" name="TextBox 67">
            <a:extLst>
              <a:ext uri="{FF2B5EF4-FFF2-40B4-BE49-F238E27FC236}">
                <a16:creationId xmlns:a16="http://schemas.microsoft.com/office/drawing/2014/main" id="{C87422B2-FFDC-4138-861D-0A2C54482AAB}"/>
              </a:ext>
            </a:extLst>
          </p:cNvPr>
          <p:cNvSpPr txBox="1"/>
          <p:nvPr/>
        </p:nvSpPr>
        <p:spPr>
          <a:xfrm>
            <a:off x="951346" y="360218"/>
            <a:ext cx="3605474" cy="584775"/>
          </a:xfrm>
          <a:prstGeom prst="rect">
            <a:avLst/>
          </a:prstGeom>
          <a:noFill/>
        </p:spPr>
        <p:txBody>
          <a:bodyPr wrap="none" rtlCol="0">
            <a:spAutoFit/>
          </a:bodyPr>
          <a:lstStyle/>
          <a:p>
            <a:r>
              <a:rPr lang="en-US" sz="3200" dirty="0">
                <a:latin typeface="Californian FB" panose="0207040306080B030204" pitchFamily="18" charset="0"/>
              </a:rPr>
              <a:t>RESUME BUILDER</a:t>
            </a:r>
          </a:p>
        </p:txBody>
      </p:sp>
    </p:spTree>
    <p:extLst>
      <p:ext uri="{BB962C8B-B14F-4D97-AF65-F5344CB8AC3E}">
        <p14:creationId xmlns:p14="http://schemas.microsoft.com/office/powerpoint/2010/main" val="523926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28A385A-8138-4A1C-973C-53FCF4B5EFF0}"/>
              </a:ext>
            </a:extLst>
          </p:cNvPr>
          <p:cNvPicPr>
            <a:picLocks noChangeAspect="1"/>
          </p:cNvPicPr>
          <p:nvPr/>
        </p:nvPicPr>
        <p:blipFill>
          <a:blip r:embed="rId3"/>
          <a:stretch>
            <a:fillRect/>
          </a:stretch>
        </p:blipFill>
        <p:spPr>
          <a:xfrm>
            <a:off x="5457218" y="1625600"/>
            <a:ext cx="5671225" cy="4541737"/>
          </a:xfrm>
          <a:prstGeom prst="rect">
            <a:avLst/>
          </a:prstGeom>
        </p:spPr>
      </p:pic>
      <p:sp>
        <p:nvSpPr>
          <p:cNvPr id="2" name="Title 1">
            <a:extLst>
              <a:ext uri="{FF2B5EF4-FFF2-40B4-BE49-F238E27FC236}">
                <a16:creationId xmlns:a16="http://schemas.microsoft.com/office/drawing/2014/main" id="{2AD64122-1D31-4B3A-A27A-3351DF532225}"/>
              </a:ext>
            </a:extLst>
          </p:cNvPr>
          <p:cNvSpPr>
            <a:spLocks noGrp="1"/>
          </p:cNvSpPr>
          <p:nvPr>
            <p:ph type="title"/>
          </p:nvPr>
        </p:nvSpPr>
        <p:spPr>
          <a:xfrm>
            <a:off x="886612" y="1625600"/>
            <a:ext cx="3734941" cy="1902690"/>
          </a:xfrm>
        </p:spPr>
        <p:txBody>
          <a:bodyPr vert="horz" lIns="91440" tIns="45720" rIns="91440" bIns="45720" rtlCol="0" anchor="b">
            <a:noAutofit/>
          </a:bodyPr>
          <a:lstStyle/>
          <a:p>
            <a:pPr>
              <a:lnSpc>
                <a:spcPct val="100000"/>
              </a:lnSpc>
            </a:pPr>
            <a:r>
              <a:rPr lang="en-US" sz="2400" u="sng" dirty="0">
                <a:latin typeface="Californian FB" panose="0207040306080B030204" pitchFamily="18" charset="0"/>
              </a:rPr>
              <a:t>Step 3:</a:t>
            </a:r>
            <a:r>
              <a:rPr lang="en-US" sz="2400" dirty="0">
                <a:latin typeface="Californian FB" panose="0207040306080B030204" pitchFamily="18" charset="0"/>
              </a:rPr>
              <a:t> </a:t>
            </a:r>
            <a:br>
              <a:rPr lang="en-US" sz="2400" dirty="0">
                <a:latin typeface="Californian FB" panose="0207040306080B030204" pitchFamily="18" charset="0"/>
              </a:rPr>
            </a:br>
            <a:r>
              <a:rPr lang="en-US" sz="2400" dirty="0">
                <a:latin typeface="Californian FB" panose="0207040306080B030204" pitchFamily="18" charset="0"/>
              </a:rPr>
              <a:t>Click on the blue “Start New Resumes” tab.</a:t>
            </a:r>
            <a:br>
              <a:rPr lang="en-US" sz="2400" dirty="0">
                <a:latin typeface="Californian FB" panose="0207040306080B030204" pitchFamily="18" charset="0"/>
              </a:rPr>
            </a:br>
            <a:br>
              <a:rPr lang="en-US" sz="2400" dirty="0">
                <a:latin typeface="Californian FB" panose="0207040306080B030204" pitchFamily="18" charset="0"/>
              </a:rPr>
            </a:br>
            <a:endParaRPr lang="en-US" sz="2400" cap="none" dirty="0">
              <a:latin typeface="Californian FB" panose="0207040306080B030204" pitchFamily="18" charset="0"/>
            </a:endParaRPr>
          </a:p>
        </p:txBody>
      </p:sp>
      <p:sp>
        <p:nvSpPr>
          <p:cNvPr id="66" name="Arrow: Up 65">
            <a:extLst>
              <a:ext uri="{FF2B5EF4-FFF2-40B4-BE49-F238E27FC236}">
                <a16:creationId xmlns:a16="http://schemas.microsoft.com/office/drawing/2014/main" id="{3598B57D-D027-4158-B526-A8176439F67D}"/>
              </a:ext>
            </a:extLst>
          </p:cNvPr>
          <p:cNvSpPr/>
          <p:nvPr/>
        </p:nvSpPr>
        <p:spPr>
          <a:xfrm rot="16200000">
            <a:off x="7101621" y="2168908"/>
            <a:ext cx="339241" cy="476833"/>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68" name="TextBox 67">
            <a:extLst>
              <a:ext uri="{FF2B5EF4-FFF2-40B4-BE49-F238E27FC236}">
                <a16:creationId xmlns:a16="http://schemas.microsoft.com/office/drawing/2014/main" id="{C87422B2-FFDC-4138-861D-0A2C54482AAB}"/>
              </a:ext>
            </a:extLst>
          </p:cNvPr>
          <p:cNvSpPr txBox="1"/>
          <p:nvPr/>
        </p:nvSpPr>
        <p:spPr>
          <a:xfrm>
            <a:off x="951346" y="360218"/>
            <a:ext cx="3605474" cy="584775"/>
          </a:xfrm>
          <a:prstGeom prst="rect">
            <a:avLst/>
          </a:prstGeom>
          <a:noFill/>
        </p:spPr>
        <p:txBody>
          <a:bodyPr wrap="none" rtlCol="0">
            <a:spAutoFit/>
          </a:bodyPr>
          <a:lstStyle/>
          <a:p>
            <a:r>
              <a:rPr lang="en-US" sz="3200" dirty="0">
                <a:latin typeface="Californian FB" panose="0207040306080B030204" pitchFamily="18" charset="0"/>
              </a:rPr>
              <a:t>RESUME BUILDER</a:t>
            </a:r>
          </a:p>
        </p:txBody>
      </p:sp>
    </p:spTree>
    <p:extLst>
      <p:ext uri="{BB962C8B-B14F-4D97-AF65-F5344CB8AC3E}">
        <p14:creationId xmlns:p14="http://schemas.microsoft.com/office/powerpoint/2010/main" val="190143320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6104</TotalTime>
  <Words>971</Words>
  <Application>Microsoft Office PowerPoint</Application>
  <PresentationFormat>Widescreen</PresentationFormat>
  <Paragraphs>160</Paragraphs>
  <Slides>46</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Calibri Light</vt:lpstr>
      <vt:lpstr>Californian FB</vt:lpstr>
      <vt:lpstr>Office Theme</vt:lpstr>
      <vt:lpstr>POST INSTRUCTOR/MANAGER RESUME BUILDER WEBINAR</vt:lpstr>
      <vt:lpstr>QUESTIONS FROM EMAIL </vt:lpstr>
      <vt:lpstr>QUESTIONS FROM EMAIL </vt:lpstr>
      <vt:lpstr>QUESTIONS FROM EMAIL </vt:lpstr>
      <vt:lpstr>QUESTIONS FROM EMAIL </vt:lpstr>
      <vt:lpstr>LINKS TO RESUME BUILDER</vt:lpstr>
      <vt:lpstr> Step 1:  Log into Instructor Resume Builder. Click on Presenters. Create a presenter in the “Add a Presenter” box.  *You can only submit resumes to presenters in your list. </vt:lpstr>
      <vt:lpstr>Step 2:  To build your original instructor resume (Instructor Resume Builder).  Click on “Resumes.”  </vt:lpstr>
      <vt:lpstr>Step 3:  Click on the blue “Start New Resumes” tab.  </vt:lpstr>
      <vt:lpstr>Step 4:  Complete resume by filling in the boxes. Click the blue “Save” button.   There are four sections for the instructor resume that need to be completed.    </vt:lpstr>
      <vt:lpstr>TIP:   **Once you have created an initial instructor resume, resume information can be copied over by clicking on the “Select a saved resume to copy from” box only if there are other resumes listed.  </vt:lpstr>
      <vt:lpstr>  You can copy records one at a time from another resume by clicking on the drop down button.  For this section, click “Add Licenses or Certificates” drop down box and then click “Add.”     </vt:lpstr>
      <vt:lpstr>Select the resume to work from. This will open a window below with info from that resume.  You can repeat this throughout the rest of the sections.</vt:lpstr>
      <vt:lpstr>  You can copy instructor courses from your POST Profile.  ** Check  1070(b) for POST Specialized Instructor Training or 1070(c) for the equivalency.   Once complete with this section, click on the blue “Return” tab to take you back to your resume page.   </vt:lpstr>
      <vt:lpstr>PowerPoint Presentation</vt:lpstr>
      <vt:lpstr>Step 5:  Once you are done with the new resume, click on the drop down and change from “Draft” to “Ready” and click on “Submit.”    This will take you to the next page where you can select which presenter to send your resume to.  </vt:lpstr>
      <vt:lpstr>Step 6:  Click the “Select Presenter” box for the presenter you wish the resume to go to, and then click on the blue “Submit Resume” button.  * You must have already added the presenter to your list. </vt:lpstr>
      <vt:lpstr>How to copy from your original instructor resume (Resume Builder) to create a new and different instructor resume.   Step 1:  Log into Instructor Resume Builder. Click on Resumes </vt:lpstr>
      <vt:lpstr>Step 2   Click on blue colored button “Start New Resume.”  This will open a box in which you can select the resume you would like to copy from. </vt:lpstr>
      <vt:lpstr>Step 3:  Click on blue “Edit Section 1” button. </vt:lpstr>
      <vt:lpstr>Step 3:  In the “Resume Name” box, change the name of this new resume.  </vt:lpstr>
      <vt:lpstr>Step 4: You can “Edit” or “Delete” each section to tailor the resume to the course you are going to teach.   Once you have made your changes, click the blue “Return” button at the bottom of the page. </vt:lpstr>
      <vt:lpstr>Any Questions on Resume Builder?</vt:lpstr>
      <vt:lpstr>  Step 1: Log into EDI. You can see if “You have new resumes” from instructors in the box for “General Quick Links.”   You can access “Instructor Resume Manager” by clicking on the quick link or clicking on the “Courses” tab and selecting “Instructor Resume Manager.” </vt:lpstr>
      <vt:lpstr>          Step 2: When you open Resume Manager, it will show the list of instructor resumes you are managing.  “New Resumes” are highlighted in green.     </vt:lpstr>
      <vt:lpstr> Step 3: There are several filtering search options.  You can search for a specific resume by name.     </vt:lpstr>
      <vt:lpstr>  Step 4: You can click on the “Instructors with New Resumes” box to see only the new resumes you have received.    You can edit, copy, archive before sending to a course.</vt:lpstr>
      <vt:lpstr>Click “Add Instructor” to import an instructor from one of your Active Courses or from a POST ID search.</vt:lpstr>
      <vt:lpstr>  This slide shows a list of instructors in ACTIVE COURSES for SRJC. Instructors already on your Resume Manager list will not be shown on this list. </vt:lpstr>
      <vt:lpstr>You will see the following message if you click on an instructor that has submitted a resume from Resume Builder  </vt:lpstr>
      <vt:lpstr>       Step 5: When you click on “Copy”, it will create a duplicate copy of that instructor’s resume.  Once you make a copy there is no function to delete it.  All you can do is “Archive” it.   If you click on “Remove Instructor”, it will delete the instructor resume from your presenter list.  If you wish to add the instructor back into the course, go back to the main instructor list and select “Add Instructor.”   </vt:lpstr>
      <vt:lpstr>  Step 6: From a copied instructor resume, you can create a new version of the resume and retitle it.    *Once retitled continue through the resume and complete all remaining sections. </vt:lpstr>
      <vt:lpstr>  Step 7: Now that you have created a new resume (Module I), it will populate  the resume to the list. Now click on “View Courses” tab which will give you  the list of courses and select Module I.      </vt:lpstr>
      <vt:lpstr>Send Resume to Course </vt:lpstr>
      <vt:lpstr> Send Resume To Course</vt:lpstr>
      <vt:lpstr>Looking at this list of resumes, select the resume you want to send to a course.           Click on “View Courses”</vt:lpstr>
      <vt:lpstr>I am trying to send the resume to Defensive Tactics Instructor Course, why cannot I see it on my list? </vt:lpstr>
      <vt:lpstr>PowerPoint Presentation</vt:lpstr>
      <vt:lpstr>PowerPoint Presentation</vt:lpstr>
      <vt:lpstr>  Changing a Resume Approver</vt:lpstr>
      <vt:lpstr>  Go to EDI and select “Modify a Course” and select the course you want to edit the instructor resume.    </vt:lpstr>
      <vt:lpstr>PowerPoint Presentation</vt:lpstr>
      <vt:lpstr>You can edit the Roster Coordinator or Resume Approver list.  Note: When you have a change in staff, make sure to update this list. </vt:lpstr>
      <vt:lpstr> Don’t forget to select “Copy to Course” to send resume to the course you wish it to go to.   If you make changes to a resume in MANAGER, it does not automatically change all other resumes.  You have to manually send it to the course.</vt:lpstr>
      <vt:lpstr>Accepting Updated Resume * An instructor can send an updated resume to you and it will show in     your presenter list.  * Accepting a new resume and sending it to the course will replace the       old resume with the new version.  *Always review instructor resumes for completeness and relevancy.  * Double check boxes for 1070 (b) and (c).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Resume Builder Webinar</dc:title>
  <dc:creator>POST</dc:creator>
  <cp:keywords>Resume Builder, webinar, resume, builder</cp:keywords>
  <cp:lastModifiedBy>Domingo, Danielle@POST</cp:lastModifiedBy>
  <cp:revision>104</cp:revision>
  <dcterms:created xsi:type="dcterms:W3CDTF">2018-11-06T21:52:25Z</dcterms:created>
  <dcterms:modified xsi:type="dcterms:W3CDTF">2019-11-01T21:05:03Z</dcterms:modified>
</cp:coreProperties>
</file>